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98" r:id="rId4"/>
    <p:sldId id="258" r:id="rId5"/>
    <p:sldId id="300" r:id="rId6"/>
    <p:sldId id="263" r:id="rId7"/>
    <p:sldId id="264" r:id="rId8"/>
    <p:sldId id="275" r:id="rId9"/>
    <p:sldId id="273" r:id="rId10"/>
    <p:sldId id="279" r:id="rId11"/>
    <p:sldId id="262" r:id="rId12"/>
    <p:sldId id="301" r:id="rId13"/>
    <p:sldId id="272" r:id="rId14"/>
    <p:sldId id="271" r:id="rId15"/>
    <p:sldId id="299" r:id="rId16"/>
    <p:sldId id="270" r:id="rId17"/>
    <p:sldId id="302" r:id="rId18"/>
    <p:sldId id="303" r:id="rId19"/>
    <p:sldId id="305" r:id="rId20"/>
    <p:sldId id="307" r:id="rId21"/>
    <p:sldId id="308" r:id="rId22"/>
    <p:sldId id="309" r:id="rId23"/>
    <p:sldId id="310" r:id="rId24"/>
    <p:sldId id="311" r:id="rId25"/>
    <p:sldId id="312" r:id="rId26"/>
    <p:sldId id="313" r:id="rId27"/>
    <p:sldId id="314" r:id="rId28"/>
    <p:sldId id="315" r:id="rId29"/>
    <p:sldId id="316" r:id="rId30"/>
    <p:sldId id="317" r:id="rId31"/>
    <p:sldId id="318" r:id="rId32"/>
    <p:sldId id="319" r:id="rId33"/>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ima"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2C09"/>
    <a:srgbClr val="00FF00"/>
    <a:srgbClr val="EA22E0"/>
    <a:srgbClr val="0033CC"/>
    <a:srgbClr val="F37F4B"/>
    <a:srgbClr val="DE2222"/>
    <a:srgbClr val="00FFFF"/>
    <a:srgbClr val="CC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4" autoAdjust="0"/>
    <p:restoredTop sz="94660"/>
  </p:normalViewPr>
  <p:slideViewPr>
    <p:cSldViewPr>
      <p:cViewPr varScale="1">
        <p:scale>
          <a:sx n="69" d="100"/>
          <a:sy n="69" d="100"/>
        </p:scale>
        <p:origin x="144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D97639CB-9C36-47DA-8057-D792B788C7BF}" type="datetimeFigureOut">
              <a:rPr lang="ru-RU"/>
              <a:pPr>
                <a:defRPr/>
              </a:pPr>
              <a:t>27.02.2019</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812EB726-53F9-41EA-871F-BB927C38C903}"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C142BBEA-3493-4A76-BC04-599B438E6CEA}" type="datetimeFigureOut">
              <a:rPr lang="ru-RU"/>
              <a:pPr>
                <a:defRPr/>
              </a:pPr>
              <a:t>27.02.2019</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3F9B6637-85E9-4D7B-BE1D-6ABD480A4055}"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969FDA69-F4C2-44B3-926F-FB22FDFEE10D}" type="datetimeFigureOut">
              <a:rPr lang="ru-RU"/>
              <a:pPr>
                <a:defRPr/>
              </a:pPr>
              <a:t>27.02.2019</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A05DE664-2B56-4866-BEF1-3C616E3252B9}"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C9836F2E-8EFF-42A3-9AD5-62D797AB7A99}" type="datetimeFigureOut">
              <a:rPr lang="ru-RU"/>
              <a:pPr>
                <a:defRPr/>
              </a:pPr>
              <a:t>27.02.2019</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0014FCCF-502C-4749-BE1B-87D4B4C222A9}"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E82D5272-8A9F-4238-925F-04CFC1323520}" type="datetimeFigureOut">
              <a:rPr lang="ru-RU"/>
              <a:pPr>
                <a:defRPr/>
              </a:pPr>
              <a:t>27.02.2019</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758C707D-F5D1-4351-801E-BCA5584052B0}"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1189D7A0-7A5E-4C60-BDDE-5F1AD3BC667B}" type="datetimeFigureOut">
              <a:rPr lang="ru-RU"/>
              <a:pPr>
                <a:defRPr/>
              </a:pPr>
              <a:t>27.02.2019</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0B617E14-5037-4617-AA7F-187A79C652DE}"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3009D3A0-7AC9-4078-9893-A7BFFEED2915}" type="datetimeFigureOut">
              <a:rPr lang="ru-RU"/>
              <a:pPr>
                <a:defRPr/>
              </a:pPr>
              <a:t>27.02.2019</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5C949F60-EB57-4C81-A4CE-180A9CC1C3DE}"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FDE5A9EC-D75A-4B51-B31D-96AEECA0F81A}" type="datetimeFigureOut">
              <a:rPr lang="ru-RU"/>
              <a:pPr>
                <a:defRPr/>
              </a:pPr>
              <a:t>27.02.2019</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7DEE4B50-3B80-43D4-9263-583C80012DC3}"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75134754-11D5-4009-9455-E9C8390C1DED}" type="datetimeFigureOut">
              <a:rPr lang="ru-RU"/>
              <a:pPr>
                <a:defRPr/>
              </a:pPr>
              <a:t>27.02.2019</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E9155422-88F5-49AF-86DE-20DD4F532926}"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A2541A76-281A-4AAE-B522-3885D90CBCBE}" type="datetimeFigureOut">
              <a:rPr lang="ru-RU"/>
              <a:pPr>
                <a:defRPr/>
              </a:pPr>
              <a:t>27.02.2019</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577237D0-06B2-4278-82F5-9201F782589C}"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DCFC4815-BA6A-4C7B-BE01-F568BEE4724E}" type="datetimeFigureOut">
              <a:rPr lang="ru-RU"/>
              <a:pPr>
                <a:defRPr/>
              </a:pPr>
              <a:t>27.02.2019</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07E62642-AF30-4275-8271-3EC785DCF2C3}"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63468138-FFE9-4C63-A3DD-E9D61F19B7D9}" type="datetimeFigureOut">
              <a:rPr lang="ru-RU"/>
              <a:pPr>
                <a:defRPr/>
              </a:pPr>
              <a:t>27.02.2019</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3E87C326-0D88-4E40-AA74-DF6C5B950ECD}"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CC3399"/>
            </a:gs>
            <a:gs pos="25000">
              <a:srgbClr val="FF6633"/>
            </a:gs>
            <a:gs pos="50000">
              <a:srgbClr val="FFFF00"/>
            </a:gs>
            <a:gs pos="75000">
              <a:srgbClr val="15C5DD"/>
            </a:gs>
            <a:gs pos="100000">
              <a:srgbClr val="0033CC"/>
            </a:gs>
          </a:gsLst>
          <a:lin ang="5400000"/>
        </a:gra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D035B77A-E0EA-421A-BA6F-FD8470C505D1}" type="datetimeFigureOut">
              <a:rPr lang="ru-RU"/>
              <a:pPr>
                <a:defRPr/>
              </a:pPr>
              <a:t>27.02.2019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7F0CCA51-08D1-450C-B140-7F69D5C45BB7}"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1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2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2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jpeg"/><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2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png"/><Relationship Id="rId1" Type="http://schemas.openxmlformats.org/officeDocument/2006/relationships/slideLayout" Target="../slideLayouts/slideLayout7.xml"/><Relationship Id="rId4" Type="http://schemas.openxmlformats.org/officeDocument/2006/relationships/image" Target="../media/image58.jpeg"/></Relationships>
</file>

<file path=ppt/slides/_rels/slide2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28.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57664" y="1199346"/>
            <a:ext cx="7356105" cy="2190638"/>
          </a:xfrm>
        </p:spPr>
        <p:txBody>
          <a:bodyPr rtlCol="0">
            <a:normAutofit fontScale="90000"/>
          </a:bodyPr>
          <a:lstStyle/>
          <a:p>
            <a:pPr fontAlgn="auto">
              <a:spcAft>
                <a:spcPts val="0"/>
              </a:spcAft>
              <a:defRPr/>
            </a:pPr>
            <a:r>
              <a:rPr lang="ru-RU" sz="72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Нетрадиционная техника рисования</a:t>
            </a:r>
            <a:endParaRPr lang="ru-RU" sz="72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14346" name="Rectangle 10"/>
          <p:cNvSpPr>
            <a:spLocks noGrp="1"/>
          </p:cNvSpPr>
          <p:nvPr>
            <p:ph type="body" idx="4294967295"/>
          </p:nvPr>
        </p:nvSpPr>
        <p:spPr>
          <a:xfrm>
            <a:off x="3132138" y="4292600"/>
            <a:ext cx="5554662" cy="1873250"/>
          </a:xfrm>
        </p:spPr>
        <p:txBody>
          <a:bodyPr/>
          <a:lstStyle/>
          <a:p>
            <a:pPr>
              <a:buFont typeface="Arial" charset="0"/>
              <a:buNone/>
            </a:pPr>
            <a:r>
              <a:rPr lang="ru-RU" sz="2800" dirty="0" smtClean="0"/>
              <a:t>Подготовила: </a:t>
            </a:r>
            <a:r>
              <a:rPr lang="ru-RU" sz="1800" dirty="0" smtClean="0"/>
              <a:t>Учитель начальных классов</a:t>
            </a:r>
          </a:p>
          <a:p>
            <a:pPr>
              <a:buFont typeface="Arial" charset="0"/>
              <a:buNone/>
            </a:pPr>
            <a:r>
              <a:rPr lang="ru-RU" sz="1800" dirty="0"/>
              <a:t> </a:t>
            </a:r>
            <a:r>
              <a:rPr lang="ru-RU" sz="1800" dirty="0" smtClean="0"/>
              <a:t>                                       </a:t>
            </a:r>
            <a:r>
              <a:rPr lang="ru-RU" sz="1800" dirty="0" smtClean="0"/>
              <a:t>1 квалификационной категории</a:t>
            </a:r>
            <a:r>
              <a:rPr lang="ru-RU" sz="2800" dirty="0" smtClean="0"/>
              <a:t> </a:t>
            </a:r>
          </a:p>
          <a:p>
            <a:pPr>
              <a:buFont typeface="Arial" charset="0"/>
              <a:buNone/>
            </a:pPr>
            <a:r>
              <a:rPr lang="ru-RU" sz="2800" smtClean="0"/>
              <a:t>       Логинова </a:t>
            </a:r>
            <a:r>
              <a:rPr lang="ru-RU" sz="2800" dirty="0" smtClean="0"/>
              <a:t>Алсу </a:t>
            </a:r>
            <a:r>
              <a:rPr lang="ru-RU" sz="2800" dirty="0" err="1" smtClean="0"/>
              <a:t>Саляхутдиновна</a:t>
            </a:r>
            <a:endParaRPr lang="ru-RU" sz="2800" dirty="0" smtClean="0"/>
          </a:p>
        </p:txBody>
      </p:sp>
      <p:pic>
        <p:nvPicPr>
          <p:cNvPr id="14339" name="Рисунок 7" descr="83356878_large_oillica.gif"/>
          <p:cNvPicPr>
            <a:picLocks noChangeAspect="1"/>
          </p:cNvPicPr>
          <p:nvPr/>
        </p:nvPicPr>
        <p:blipFill>
          <a:blip r:embed="rId2"/>
          <a:srcRect/>
          <a:stretch>
            <a:fillRect/>
          </a:stretch>
        </p:blipFill>
        <p:spPr bwMode="auto">
          <a:xfrm>
            <a:off x="7042150" y="188913"/>
            <a:ext cx="2101850" cy="1885950"/>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43408"/>
            <a:ext cx="8229600" cy="4896544"/>
          </a:xfrm>
        </p:spPr>
        <p:txBody>
          <a:bodyPr rtlCol="0">
            <a:normAutofit/>
          </a:bodyPr>
          <a:lstStyle/>
          <a:p>
            <a:pPr algn="l" fontAlgn="auto">
              <a:spcAft>
                <a:spcPts val="0"/>
              </a:spcAft>
              <a:defRPr/>
            </a:pPr>
            <a:r>
              <a:rPr lang="ru-RU" sz="3800" b="1" dirty="0" smtClean="0">
                <a:solidFill>
                  <a:srgbClr val="FFFF00"/>
                </a:solidFill>
              </a:rPr>
              <a:t>                   </a:t>
            </a:r>
            <a:r>
              <a:rPr lang="ru-RU" sz="3800" b="1" dirty="0" smtClean="0">
                <a:ln w="12700">
                  <a:solidFill>
                    <a:schemeClr val="tx1"/>
                  </a:solidFill>
                  <a:prstDash val="solid"/>
                </a:ln>
                <a:solidFill>
                  <a:srgbClr val="FFFF00"/>
                </a:solidFill>
                <a:effectLst>
                  <a:outerShdw blurRad="41275" dist="20320" dir="1800000" algn="tl" rotWithShape="0">
                    <a:srgbClr val="000000">
                      <a:alpha val="40000"/>
                    </a:srgbClr>
                  </a:outerShdw>
                </a:effectLst>
              </a:rPr>
              <a:t>Отпечатки листьев.</a:t>
            </a:r>
            <a:r>
              <a:rPr lang="ru-RU" sz="2400" i="1" dirty="0" smtClean="0"/>
              <a:t/>
            </a:r>
            <a:br>
              <a:rPr lang="ru-RU" sz="2400" i="1" dirty="0" smtClean="0"/>
            </a:br>
            <a:r>
              <a:rPr lang="ru-RU" sz="2400" b="1" u="sng" dirty="0" smtClean="0"/>
              <a:t>Возраст:</a:t>
            </a:r>
            <a:r>
              <a:rPr lang="ru-RU" sz="2400" b="1" i="1" dirty="0" smtClean="0"/>
              <a:t> от пяти лет.</a:t>
            </a:r>
            <a:br>
              <a:rPr lang="ru-RU" sz="2400" b="1" i="1" dirty="0" smtClean="0"/>
            </a:br>
            <a:r>
              <a:rPr lang="ru-RU" sz="2400" b="1" u="sng" dirty="0" smtClean="0"/>
              <a:t>Средства выразительности: </a:t>
            </a:r>
            <a:r>
              <a:rPr lang="ru-RU" sz="2400" b="1" i="1" dirty="0" smtClean="0"/>
              <a:t>фактура, цвет.</a:t>
            </a:r>
            <a:br>
              <a:rPr lang="ru-RU" sz="2400" b="1" i="1" dirty="0" smtClean="0"/>
            </a:br>
            <a:r>
              <a:rPr lang="ru-RU" sz="2400" b="1" u="sng" dirty="0" smtClean="0"/>
              <a:t>Материалы: </a:t>
            </a:r>
            <a:r>
              <a:rPr lang="ru-RU" sz="2400" b="1" i="1" dirty="0" smtClean="0"/>
              <a:t>бумага, листья разных деревьев (желательно опавшие), гуашь, кисти.</a:t>
            </a:r>
            <a:br>
              <a:rPr lang="ru-RU" sz="2400" b="1" i="1" dirty="0" smtClean="0"/>
            </a:br>
            <a:r>
              <a:rPr lang="ru-RU" sz="2400" b="1" u="sng" dirty="0" smtClean="0"/>
              <a:t>Способ  получения  изображения:  </a:t>
            </a:r>
            <a:r>
              <a:rPr lang="ru-RU" sz="2400" b="1" i="1" dirty="0" smtClean="0"/>
              <a:t>ребенок  покрывает листок дерева красками  разных  цветов,  затем  прикладывает  его  к  бумаге  окрашенной стороной  для  получения  отпечатка.   Каждый  раз  берется  новый  листок. Черешки у листьев можно дорисовать кистью. </a:t>
            </a:r>
            <a:r>
              <a:rPr lang="ru-RU" sz="2400" i="1" dirty="0" smtClean="0"/>
              <a:t/>
            </a:r>
            <a:br>
              <a:rPr lang="ru-RU" sz="2400" i="1" dirty="0" smtClean="0"/>
            </a:br>
            <a:endParaRPr lang="ru-RU" sz="2200" i="1" dirty="0"/>
          </a:p>
        </p:txBody>
      </p:sp>
      <p:pic>
        <p:nvPicPr>
          <p:cNvPr id="8195" name="Picture 3"/>
          <p:cNvPicPr>
            <a:picLocks noChangeAspect="1" noChangeArrowheads="1"/>
          </p:cNvPicPr>
          <p:nvPr/>
        </p:nvPicPr>
        <p:blipFill>
          <a:blip r:embed="rId2" cstate="email"/>
          <a:srcRect/>
          <a:stretch>
            <a:fillRect/>
          </a:stretch>
        </p:blipFill>
        <p:spPr bwMode="auto">
          <a:xfrm>
            <a:off x="251520" y="4509120"/>
            <a:ext cx="2916593" cy="194924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8196" name="Picture 4"/>
          <p:cNvPicPr>
            <a:picLocks noChangeAspect="1" noChangeArrowheads="1"/>
          </p:cNvPicPr>
          <p:nvPr/>
        </p:nvPicPr>
        <p:blipFill>
          <a:blip r:embed="rId3" cstate="email"/>
          <a:srcRect/>
          <a:stretch>
            <a:fillRect/>
          </a:stretch>
        </p:blipFill>
        <p:spPr bwMode="auto">
          <a:xfrm>
            <a:off x="6228184" y="4509120"/>
            <a:ext cx="2740840" cy="187220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8197" name="Picture 5"/>
          <p:cNvPicPr>
            <a:picLocks noGrp="1" noChangeAspect="1" noChangeArrowheads="1"/>
          </p:cNvPicPr>
          <p:nvPr>
            <p:ph idx="1"/>
          </p:nvPr>
        </p:nvPicPr>
        <p:blipFill>
          <a:blip r:embed="rId4" cstate="email"/>
          <a:srcRect/>
          <a:stretch>
            <a:fillRect/>
          </a:stretch>
        </p:blipFill>
        <p:spPr>
          <a:xfrm>
            <a:off x="3419872" y="4509120"/>
            <a:ext cx="2592288" cy="1938460"/>
          </a:xfrm>
          <a:ln w="190500" cap="sq">
            <a:solidFill>
              <a:srgbClr val="C8C6BD"/>
            </a:solidFill>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p:pull dir="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8229600" cy="4032448"/>
          </a:xfrm>
        </p:spPr>
        <p:txBody>
          <a:bodyPr rtlCol="0">
            <a:normAutofit fontScale="90000"/>
          </a:bodyPr>
          <a:lstStyle/>
          <a:p>
            <a:pPr algn="l" fontAlgn="auto">
              <a:spcAft>
                <a:spcPts val="0"/>
              </a:spcAft>
              <a:defRPr/>
            </a:pPr>
            <a:r>
              <a:rPr lang="en-US" sz="4000" b="1" dirty="0" smtClean="0"/>
              <a:t>        </a:t>
            </a:r>
            <a:r>
              <a:rPr lang="ru-RU" sz="4200" b="1" dirty="0" smtClean="0">
                <a:ln>
                  <a:solidFill>
                    <a:schemeClr val="tx1"/>
                  </a:solidFill>
                </a:ln>
                <a:solidFill>
                  <a:srgbClr val="FFFF00"/>
                </a:solidFill>
              </a:rPr>
              <a:t>Тычок жесткой полусухой кистью.</a:t>
            </a:r>
            <a:r>
              <a:rPr lang="ru-RU" sz="2400" b="1" dirty="0" smtClean="0"/>
              <a:t/>
            </a:r>
            <a:br>
              <a:rPr lang="ru-RU" sz="2400" b="1" dirty="0" smtClean="0"/>
            </a:br>
            <a:r>
              <a:rPr lang="ru-RU" sz="2400" b="1" u="sng" dirty="0" smtClean="0">
                <a:ln w="12700">
                  <a:solidFill>
                    <a:schemeClr val="tx2">
                      <a:satMod val="155000"/>
                    </a:schemeClr>
                  </a:solidFill>
                  <a:prstDash val="solid"/>
                </a:ln>
                <a:solidFill>
                  <a:srgbClr val="00B0F0"/>
                </a:solidFill>
                <a:effectLst>
                  <a:outerShdw blurRad="41275" dist="20320" dir="1800000" algn="tl" rotWithShape="0">
                    <a:srgbClr val="000000">
                      <a:alpha val="40000"/>
                    </a:srgbClr>
                  </a:outerShdw>
                </a:effectLst>
              </a:rPr>
              <a:t>Возраст:</a:t>
            </a:r>
            <a:r>
              <a:rPr lang="ru-RU" sz="2400" b="1" dirty="0" smtClean="0">
                <a:ln w="12700">
                  <a:solidFill>
                    <a:schemeClr val="tx2">
                      <a:satMod val="155000"/>
                    </a:schemeClr>
                  </a:solidFill>
                  <a:prstDash val="solid"/>
                </a:ln>
                <a:solidFill>
                  <a:srgbClr val="00B0F0"/>
                </a:solidFill>
                <a:effectLst>
                  <a:outerShdw blurRad="41275" dist="20320" dir="1800000" algn="tl" rotWithShape="0">
                    <a:srgbClr val="000000">
                      <a:alpha val="40000"/>
                    </a:srgbClr>
                  </a:outerShdw>
                </a:effectLst>
              </a:rPr>
              <a:t> </a:t>
            </a:r>
            <a:r>
              <a:rPr lang="ru-RU" sz="2400" b="1" i="1" dirty="0" smtClean="0"/>
              <a:t>любой.</a:t>
            </a:r>
            <a:br>
              <a:rPr lang="ru-RU" sz="2400" b="1" i="1" dirty="0" smtClean="0"/>
            </a:br>
            <a:r>
              <a:rPr lang="ru-RU" sz="2400" b="1" u="sng" dirty="0" smtClean="0">
                <a:ln w="12700">
                  <a:solidFill>
                    <a:schemeClr val="tx2">
                      <a:satMod val="155000"/>
                    </a:schemeClr>
                  </a:solidFill>
                  <a:prstDash val="solid"/>
                </a:ln>
                <a:solidFill>
                  <a:srgbClr val="00FF00"/>
                </a:solidFill>
                <a:effectLst>
                  <a:outerShdw blurRad="41275" dist="20320" dir="1800000" algn="tl" rotWithShape="0">
                    <a:srgbClr val="000000">
                      <a:alpha val="40000"/>
                    </a:srgbClr>
                  </a:outerShdw>
                </a:effectLst>
              </a:rPr>
              <a:t>Средства выразительности:</a:t>
            </a:r>
            <a:r>
              <a:rPr lang="ru-RU" sz="2400" b="1" dirty="0" smtClean="0">
                <a:ln w="12700">
                  <a:solidFill>
                    <a:schemeClr val="tx2">
                      <a:satMod val="155000"/>
                    </a:schemeClr>
                  </a:solidFill>
                  <a:prstDash val="solid"/>
                </a:ln>
                <a:solidFill>
                  <a:srgbClr val="00FF00"/>
                </a:solidFill>
                <a:effectLst>
                  <a:outerShdw blurRad="41275" dist="20320" dir="1800000" algn="tl" rotWithShape="0">
                    <a:srgbClr val="000000">
                      <a:alpha val="40000"/>
                    </a:srgbClr>
                  </a:outerShdw>
                </a:effectLst>
              </a:rPr>
              <a:t> </a:t>
            </a:r>
            <a:r>
              <a:rPr lang="ru-RU" sz="2400" b="1" i="1" dirty="0" smtClean="0"/>
              <a:t>фактурность окраски, цвет.</a:t>
            </a:r>
            <a:br>
              <a:rPr lang="ru-RU" sz="2400" b="1" i="1" dirty="0" smtClean="0"/>
            </a:br>
            <a:r>
              <a:rPr lang="ru-RU" sz="2400" b="1" u="sng" dirty="0" smtClean="0">
                <a:ln w="12700">
                  <a:solidFill>
                    <a:schemeClr val="tx2">
                      <a:satMod val="155000"/>
                    </a:schemeClr>
                  </a:solidFill>
                  <a:prstDash val="solid"/>
                </a:ln>
                <a:solidFill>
                  <a:srgbClr val="00B0F0"/>
                </a:solidFill>
                <a:effectLst>
                  <a:outerShdw blurRad="41275" dist="20320" dir="1800000" algn="tl" rotWithShape="0">
                    <a:srgbClr val="000000">
                      <a:alpha val="40000"/>
                    </a:srgbClr>
                  </a:outerShdw>
                </a:effectLst>
              </a:rPr>
              <a:t>Материалы: </a:t>
            </a:r>
            <a:r>
              <a:rPr lang="ru-RU" sz="2400" b="1" i="1" dirty="0" smtClean="0"/>
              <a:t>жесткая кисть, гуашь, бумага любого цвета и формата либо вырезанный силуэт пушистого или колючего животного.</a:t>
            </a:r>
            <a:br>
              <a:rPr lang="ru-RU" sz="2400" b="1" i="1" dirty="0" smtClean="0"/>
            </a:br>
            <a:r>
              <a:rPr lang="ru-RU" sz="2400" b="1" u="sng" dirty="0" smtClean="0">
                <a:ln w="12700">
                  <a:solidFill>
                    <a:schemeClr val="tx2">
                      <a:satMod val="155000"/>
                    </a:schemeClr>
                  </a:solidFill>
                  <a:prstDash val="solid"/>
                </a:ln>
                <a:solidFill>
                  <a:srgbClr val="6B44D8"/>
                </a:solidFill>
                <a:effectLst>
                  <a:outerShdw blurRad="41275" dist="20320" dir="1800000" algn="tl" rotWithShape="0">
                    <a:srgbClr val="000000">
                      <a:alpha val="40000"/>
                    </a:srgbClr>
                  </a:outerShdw>
                </a:effectLst>
              </a:rPr>
              <a:t>Способ получения изображения: </a:t>
            </a:r>
            <a:r>
              <a:rPr lang="ru-RU" sz="2400" b="1" i="1" dirty="0" smtClean="0"/>
              <a:t>ребенок опускает в гуашь кисть и ударяет ею по бумаге, держа вертикально. При работе кисть в воду не опускается. Таким образом заполняется весь лист, контур или шаблон. Получается имитация фактурности пушистой или колючей поверхности.</a:t>
            </a:r>
            <a:r>
              <a:rPr lang="ru-RU" sz="1800" b="1" dirty="0" smtClean="0"/>
              <a:t/>
            </a:r>
            <a:br>
              <a:rPr lang="ru-RU" sz="1800" b="1" dirty="0" smtClean="0"/>
            </a:br>
            <a:endParaRPr lang="ru-RU" sz="1800" dirty="0"/>
          </a:p>
        </p:txBody>
      </p:sp>
      <p:pic>
        <p:nvPicPr>
          <p:cNvPr id="4098" name="Picture 2"/>
          <p:cNvPicPr>
            <a:picLocks noGrp="1" noChangeAspect="1" noChangeArrowheads="1"/>
          </p:cNvPicPr>
          <p:nvPr>
            <p:ph idx="1"/>
          </p:nvPr>
        </p:nvPicPr>
        <p:blipFill>
          <a:blip r:embed="rId2" cstate="email"/>
          <a:srcRect/>
          <a:stretch>
            <a:fillRect/>
          </a:stretch>
        </p:blipFill>
        <p:spPr>
          <a:xfrm>
            <a:off x="6732240" y="4365104"/>
            <a:ext cx="1728192" cy="2315417"/>
          </a:xfrm>
          <a:ln w="190500" cap="sq">
            <a:solidFill>
              <a:srgbClr val="C8C6BD"/>
            </a:solidFill>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4099" name="Picture 3"/>
          <p:cNvPicPr>
            <a:picLocks noChangeAspect="1" noChangeArrowheads="1"/>
          </p:cNvPicPr>
          <p:nvPr/>
        </p:nvPicPr>
        <p:blipFill>
          <a:blip r:embed="rId3" cstate="email"/>
          <a:srcRect/>
          <a:stretch>
            <a:fillRect/>
          </a:stretch>
        </p:blipFill>
        <p:spPr bwMode="auto">
          <a:xfrm>
            <a:off x="2987824" y="4509120"/>
            <a:ext cx="3181350" cy="1905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4101" name="Picture 5"/>
          <p:cNvPicPr>
            <a:picLocks noChangeAspect="1" noChangeArrowheads="1"/>
          </p:cNvPicPr>
          <p:nvPr/>
        </p:nvPicPr>
        <p:blipFill>
          <a:blip r:embed="rId4" cstate="email"/>
          <a:srcRect/>
          <a:stretch>
            <a:fillRect/>
          </a:stretch>
        </p:blipFill>
        <p:spPr bwMode="auto">
          <a:xfrm>
            <a:off x="755576" y="4365104"/>
            <a:ext cx="1806862" cy="230425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p:pull dir="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Заголовок 1"/>
          <p:cNvSpPr>
            <a:spLocks noGrp="1"/>
          </p:cNvSpPr>
          <p:nvPr>
            <p:ph type="title"/>
          </p:nvPr>
        </p:nvSpPr>
        <p:spPr>
          <a:xfrm>
            <a:off x="323850" y="1052513"/>
            <a:ext cx="8229600" cy="4105275"/>
          </a:xfrm>
        </p:spPr>
        <p:txBody>
          <a:bodyPr/>
          <a:lstStyle/>
          <a:p>
            <a:pPr algn="l"/>
            <a:r>
              <a:rPr lang="ru-RU" sz="2200" b="1" u="sng" smtClean="0"/>
              <a:t>Возраст: </a:t>
            </a:r>
            <a:r>
              <a:rPr lang="ru-RU" sz="2200" b="1" i="1" smtClean="0"/>
              <a:t>от 2 лет.</a:t>
            </a:r>
            <a:br>
              <a:rPr lang="ru-RU" sz="2200" b="1" i="1" smtClean="0"/>
            </a:br>
            <a:r>
              <a:rPr lang="ru-RU" sz="2200" b="1" u="sng" smtClean="0"/>
              <a:t>Средства выразительности: </a:t>
            </a:r>
            <a:r>
              <a:rPr lang="ru-RU" sz="2200" b="1" i="1" smtClean="0"/>
              <a:t>пятно, фактура, цвет.</a:t>
            </a:r>
            <a:br>
              <a:rPr lang="ru-RU" sz="2200" b="1" i="1" smtClean="0"/>
            </a:br>
            <a:r>
              <a:rPr lang="ru-RU" sz="2200" b="1" u="sng" smtClean="0"/>
              <a:t>Материалы:</a:t>
            </a:r>
            <a:r>
              <a:rPr lang="ru-RU" sz="2200" b="1" i="1" smtClean="0"/>
              <a:t> блюдце либо пластиковая коробочка, в которую вложена штемпельная подушка из тонкого поролона, пропитанного гуашью, плотная бумага любого цвета и размера, смятая бумага.</a:t>
            </a:r>
            <a:br>
              <a:rPr lang="ru-RU" sz="2200" b="1" i="1" smtClean="0"/>
            </a:br>
            <a:r>
              <a:rPr lang="ru-RU" sz="2200" b="1" u="sng" smtClean="0"/>
              <a:t>Способ получения изображения: </a:t>
            </a:r>
            <a:r>
              <a:rPr lang="ru-RU" sz="2200" b="1" i="1" smtClean="0"/>
              <a:t>ребенок прижимает смятую бумагу к штемпельной подушке с краской и наносит оттиск на бумагу. Чтобы получить другой цвет, меняются и блюдце и смятая бумага.</a:t>
            </a:r>
          </a:p>
        </p:txBody>
      </p:sp>
      <p:sp>
        <p:nvSpPr>
          <p:cNvPr id="3" name="Содержимое 2"/>
          <p:cNvSpPr>
            <a:spLocks noGrp="1"/>
          </p:cNvSpPr>
          <p:nvPr>
            <p:ph idx="1"/>
          </p:nvPr>
        </p:nvSpPr>
        <p:spPr>
          <a:xfrm>
            <a:off x="457200" y="5805488"/>
            <a:ext cx="8229600" cy="320675"/>
          </a:xfrm>
        </p:spPr>
        <p:txBody>
          <a:bodyPr rtlCol="0">
            <a:normAutofit fontScale="55000" lnSpcReduction="20000"/>
          </a:bodyPr>
          <a:lstStyle/>
          <a:p>
            <a:pPr fontAlgn="auto">
              <a:spcAft>
                <a:spcPts val="0"/>
              </a:spcAft>
              <a:buFont typeface="Arial" pitchFamily="34" charset="0"/>
              <a:buChar char="•"/>
              <a:defRPr/>
            </a:pPr>
            <a:endParaRPr lang="ru-RU" dirty="0"/>
          </a:p>
        </p:txBody>
      </p:sp>
      <p:sp>
        <p:nvSpPr>
          <p:cNvPr id="9217" name="Rectangle 1"/>
          <p:cNvSpPr>
            <a:spLocks noChangeArrowheads="1"/>
          </p:cNvSpPr>
          <p:nvPr/>
        </p:nvSpPr>
        <p:spPr bwMode="auto">
          <a:xfrm>
            <a:off x="179512" y="260648"/>
            <a:ext cx="8712968" cy="1261884"/>
          </a:xfrm>
          <a:prstGeom prst="rect">
            <a:avLst/>
          </a:prstGeom>
          <a:noFill/>
          <a:ln w="9525">
            <a:noFill/>
            <a:miter lim="800000"/>
            <a:headEnd/>
            <a:tailEnd/>
          </a:ln>
          <a:effectLst/>
        </p:spPr>
        <p:txBody>
          <a:bodyPr anchor="ctr">
            <a:spAutoFit/>
          </a:bodyPr>
          <a:lstStyle/>
          <a:p>
            <a:pPr algn="just">
              <a:defRPr/>
            </a:pPr>
            <a:r>
              <a:rPr lang="ru-RU" sz="3800" b="1" i="1" dirty="0">
                <a:solidFill>
                  <a:srgbClr val="000000"/>
                </a:solidFill>
                <a:latin typeface="Arial" pitchFamily="34" charset="0"/>
                <a:ea typeface="Times New Roman" pitchFamily="18" charset="0"/>
                <a:cs typeface="Arial" pitchFamily="34" charset="0"/>
              </a:rPr>
              <a:t>           </a:t>
            </a:r>
            <a:r>
              <a:rPr lang="ru-RU" sz="3800" b="1" i="1" dirty="0">
                <a:ln>
                  <a:solidFill>
                    <a:schemeClr val="tx1"/>
                  </a:solidFill>
                </a:ln>
                <a:solidFill>
                  <a:srgbClr val="000000"/>
                </a:solidFill>
                <a:latin typeface="Arial" pitchFamily="34" charset="0"/>
                <a:ea typeface="Times New Roman" pitchFamily="18" charset="0"/>
                <a:cs typeface="Arial" pitchFamily="34" charset="0"/>
              </a:rPr>
              <a:t>  </a:t>
            </a:r>
            <a:r>
              <a:rPr lang="ru-RU" sz="3800" b="1" i="1" dirty="0">
                <a:ln w="12700">
                  <a:solidFill>
                    <a:schemeClr val="tx1"/>
                  </a:solidFill>
                  <a:prstDash val="solid"/>
                </a:ln>
                <a:solidFill>
                  <a:srgbClr val="FFFF00"/>
                </a:solidFill>
                <a:effectLst>
                  <a:outerShdw blurRad="41275" dist="20320" dir="1800000" algn="tl" rotWithShape="0">
                    <a:srgbClr val="000000">
                      <a:alpha val="40000"/>
                    </a:srgbClr>
                  </a:outerShdw>
                </a:effectLst>
                <a:latin typeface="Arial" pitchFamily="34" charset="0"/>
                <a:ea typeface="Times New Roman" pitchFamily="18" charset="0"/>
                <a:cs typeface="Arial" pitchFamily="34" charset="0"/>
              </a:rPr>
              <a:t>Тампонирование </a:t>
            </a:r>
          </a:p>
          <a:p>
            <a:pPr algn="just">
              <a:defRPr/>
            </a:pPr>
            <a:r>
              <a:rPr lang="ru-RU" sz="3800" b="1" i="1" dirty="0">
                <a:ln w="12700">
                  <a:solidFill>
                    <a:schemeClr val="tx1"/>
                  </a:solidFill>
                  <a:prstDash val="solid"/>
                </a:ln>
                <a:solidFill>
                  <a:srgbClr val="FFFF00"/>
                </a:solidFill>
                <a:effectLst>
                  <a:outerShdw blurRad="41275" dist="20320" dir="1800000" algn="tl" rotWithShape="0">
                    <a:srgbClr val="000000">
                      <a:alpha val="40000"/>
                    </a:srgbClr>
                  </a:outerShdw>
                </a:effectLst>
                <a:latin typeface="Arial" pitchFamily="34" charset="0"/>
                <a:ea typeface="Times New Roman" pitchFamily="18" charset="0"/>
                <a:cs typeface="Arial" pitchFamily="34" charset="0"/>
              </a:rPr>
              <a:t>ватными палочками, карандашом</a:t>
            </a:r>
            <a:endParaRPr lang="ru-RU" sz="3800" b="1" dirty="0">
              <a:ln w="12700">
                <a:solidFill>
                  <a:schemeClr val="tx1"/>
                </a:solidFill>
                <a:prstDash val="solid"/>
              </a:ln>
              <a:solidFill>
                <a:srgbClr val="FFFF00"/>
              </a:solidFill>
              <a:effectLst>
                <a:outerShdw blurRad="41275" dist="20320" dir="1800000" algn="tl" rotWithShape="0">
                  <a:srgbClr val="000000">
                    <a:alpha val="40000"/>
                  </a:srgbClr>
                </a:outerShdw>
              </a:effectLst>
              <a:latin typeface="Arial" pitchFamily="34" charset="0"/>
              <a:cs typeface="Arial" pitchFamily="34" charset="0"/>
            </a:endParaRPr>
          </a:p>
        </p:txBody>
      </p:sp>
      <p:pic>
        <p:nvPicPr>
          <p:cNvPr id="6" name="Рисунок 5" descr="P1140196.JPG"/>
          <p:cNvPicPr>
            <a:picLocks noChangeAspect="1"/>
          </p:cNvPicPr>
          <p:nvPr/>
        </p:nvPicPr>
        <p:blipFill>
          <a:blip r:embed="rId2" cstate="email"/>
          <a:srcRect/>
          <a:stretch>
            <a:fillRect/>
          </a:stretch>
        </p:blipFill>
        <p:spPr bwMode="auto">
          <a:xfrm>
            <a:off x="6948264" y="4437112"/>
            <a:ext cx="1656184" cy="220824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9218" name="Picture 2"/>
          <p:cNvPicPr>
            <a:picLocks noChangeAspect="1" noChangeArrowheads="1"/>
          </p:cNvPicPr>
          <p:nvPr/>
        </p:nvPicPr>
        <p:blipFill>
          <a:blip r:embed="rId3" cstate="email"/>
          <a:srcRect/>
          <a:stretch>
            <a:fillRect/>
          </a:stretch>
        </p:blipFill>
        <p:spPr bwMode="auto">
          <a:xfrm>
            <a:off x="3635896" y="4797152"/>
            <a:ext cx="2664296" cy="175359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7" name="Рисунок 6" descr="S6002900.JPG"/>
          <p:cNvPicPr/>
          <p:nvPr/>
        </p:nvPicPr>
        <p:blipFill>
          <a:blip r:embed="rId4" cstate="email"/>
          <a:stretch>
            <a:fillRect/>
          </a:stretch>
        </p:blipFill>
        <p:spPr>
          <a:xfrm>
            <a:off x="467544" y="4869160"/>
            <a:ext cx="2592288" cy="165618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p:wheel spokes="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332656"/>
            <a:ext cx="8640960" cy="4666530"/>
          </a:xfrm>
        </p:spPr>
        <p:txBody>
          <a:bodyPr rtlCol="0">
            <a:normAutofit fontScale="90000"/>
          </a:bodyPr>
          <a:lstStyle/>
          <a:p>
            <a:pPr algn="l" fontAlgn="auto">
              <a:spcAft>
                <a:spcPts val="0"/>
              </a:spcAft>
              <a:defRPr/>
            </a:pPr>
            <a:r>
              <a:rPr lang="ru-RU" sz="4200" b="1" dirty="0" smtClean="0">
                <a:solidFill>
                  <a:srgbClr val="FFFF00"/>
                </a:solidFill>
              </a:rPr>
              <a:t>   </a:t>
            </a:r>
            <a:r>
              <a:rPr lang="ru-RU" sz="4200" b="1" dirty="0" smtClean="0">
                <a:ln w="12700">
                  <a:solidFill>
                    <a:schemeClr val="tx1"/>
                  </a:solidFill>
                  <a:prstDash val="solid"/>
                </a:ln>
                <a:solidFill>
                  <a:srgbClr val="FFFF00"/>
                </a:solidFill>
                <a:effectLst>
                  <a:outerShdw blurRad="41275" dist="20320" dir="1800000" algn="tl" rotWithShape="0">
                    <a:srgbClr val="000000">
                      <a:alpha val="40000"/>
                    </a:srgbClr>
                  </a:outerShdw>
                </a:effectLst>
              </a:rPr>
              <a:t>Восковые мелки (свеча) + акварель.</a:t>
            </a:r>
            <a:r>
              <a:rPr lang="ru-RU" sz="2400" b="1" dirty="0" smtClean="0"/>
              <a:t/>
            </a:r>
            <a:br>
              <a:rPr lang="ru-RU" sz="2400" b="1" dirty="0" smtClean="0"/>
            </a:br>
            <a:r>
              <a:rPr lang="ru-RU" sz="2300" b="1" u="sng" dirty="0" smtClean="0"/>
              <a:t>Возраст: </a:t>
            </a:r>
            <a:r>
              <a:rPr lang="ru-RU" sz="2300" b="1" i="1" dirty="0" smtClean="0"/>
              <a:t>от четырех лет.</a:t>
            </a:r>
            <a:br>
              <a:rPr lang="ru-RU" sz="2300" b="1" i="1" dirty="0" smtClean="0"/>
            </a:br>
            <a:r>
              <a:rPr lang="ru-RU" sz="2300" b="1" u="sng" dirty="0" smtClean="0"/>
              <a:t>Средства выразительности: </a:t>
            </a:r>
            <a:r>
              <a:rPr lang="ru-RU" sz="2300" b="1" i="1" dirty="0" smtClean="0"/>
              <a:t>цвет, линия, пятно, фактура. </a:t>
            </a:r>
            <a:r>
              <a:rPr lang="ru-RU" sz="2300" b="1" u="sng" dirty="0" smtClean="0"/>
              <a:t>Материалы:</a:t>
            </a:r>
            <a:r>
              <a:rPr lang="ru-RU" sz="2300" b="1" i="1" dirty="0" smtClean="0"/>
              <a:t> восковые мелки, плотная белая бумага, акварель, кисти. </a:t>
            </a:r>
            <a:br>
              <a:rPr lang="ru-RU" sz="2300" b="1" i="1" dirty="0" smtClean="0"/>
            </a:br>
            <a:r>
              <a:rPr lang="ru-RU" sz="2300" b="1" u="sng" dirty="0" smtClean="0"/>
              <a:t>Способ получения изображения: </a:t>
            </a:r>
            <a:r>
              <a:rPr lang="ru-RU" sz="2300" b="1" i="1" dirty="0" smtClean="0"/>
              <a:t>ребенок рисует восковыми мелками на белой бумаге. Затем закрашивает лист акварелью в один или несколько цветов. Рисунок мелками остается </a:t>
            </a:r>
            <a:r>
              <a:rPr lang="ru-RU" sz="2300" b="1" i="1" dirty="0" err="1" smtClean="0"/>
              <a:t>незакрашенным</a:t>
            </a:r>
            <a:r>
              <a:rPr lang="ru-RU" sz="2300" b="1" i="1" dirty="0" smtClean="0"/>
              <a:t>.</a:t>
            </a:r>
            <a:br>
              <a:rPr lang="ru-RU" sz="2300" b="1" i="1" dirty="0" smtClean="0"/>
            </a:br>
            <a:r>
              <a:rPr lang="ru-RU" sz="2300" b="1" i="1" dirty="0" smtClean="0"/>
              <a:t>Свеча + акварель Возраст: от четырех лет.</a:t>
            </a:r>
            <a:br>
              <a:rPr lang="ru-RU" sz="2300" b="1" i="1" dirty="0" smtClean="0"/>
            </a:br>
            <a:r>
              <a:rPr lang="ru-RU" sz="2300" b="1" u="sng" dirty="0" smtClean="0"/>
              <a:t>Средства выразительности: </a:t>
            </a:r>
            <a:r>
              <a:rPr lang="ru-RU" sz="2300" b="1" i="1" dirty="0" smtClean="0"/>
              <a:t>цвет, линия, пятно, фактура. Материалы: свеча, плотная бумага, акварель, кисти. Способ получения изображения: ребенок рисует свечой" на бумаге. Затем закрашивает лист акварелью в один или несколько цветов. Рисунок свечой остается белым.</a:t>
            </a:r>
            <a:r>
              <a:rPr lang="ru-RU" sz="2400" b="1" dirty="0" smtClean="0"/>
              <a:t/>
            </a:r>
            <a:br>
              <a:rPr lang="ru-RU" sz="2400" b="1" dirty="0" smtClean="0"/>
            </a:br>
            <a:endParaRPr lang="ru-RU" sz="2200" dirty="0"/>
          </a:p>
        </p:txBody>
      </p:sp>
      <p:pic>
        <p:nvPicPr>
          <p:cNvPr id="4" name="Содержимое 3" descr="P1140453.JPG"/>
          <p:cNvPicPr>
            <a:picLocks noGrp="1" noChangeAspect="1"/>
          </p:cNvPicPr>
          <p:nvPr>
            <p:ph idx="1"/>
          </p:nvPr>
        </p:nvPicPr>
        <p:blipFill>
          <a:blip r:embed="rId2" cstate="email"/>
          <a:srcRect/>
          <a:stretch>
            <a:fillRect/>
          </a:stretch>
        </p:blipFill>
        <p:spPr>
          <a:xfrm>
            <a:off x="755576" y="4797152"/>
            <a:ext cx="1369166" cy="1916832"/>
          </a:xfrm>
          <a:ln w="190500" cap="sq">
            <a:solidFill>
              <a:srgbClr val="C8C6BD"/>
            </a:solidFill>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Рисунок 4" descr="P1140209.JPG"/>
          <p:cNvPicPr>
            <a:picLocks noChangeAspect="1"/>
          </p:cNvPicPr>
          <p:nvPr/>
        </p:nvPicPr>
        <p:blipFill>
          <a:blip r:embed="rId3" cstate="email"/>
          <a:srcRect/>
          <a:stretch>
            <a:fillRect/>
          </a:stretch>
        </p:blipFill>
        <p:spPr bwMode="auto">
          <a:xfrm>
            <a:off x="3347864" y="4869160"/>
            <a:ext cx="2892609" cy="182461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6" name="Рисунок 5" descr="P1140454.JPG"/>
          <p:cNvPicPr>
            <a:picLocks noChangeAspect="1"/>
          </p:cNvPicPr>
          <p:nvPr/>
        </p:nvPicPr>
        <p:blipFill>
          <a:blip r:embed="rId4" cstate="email"/>
          <a:srcRect/>
          <a:stretch>
            <a:fillRect/>
          </a:stretch>
        </p:blipFill>
        <p:spPr bwMode="auto">
          <a:xfrm>
            <a:off x="7308304" y="4581128"/>
            <a:ext cx="1440284" cy="208769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p:wheel/>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0"/>
            <a:ext cx="8229600" cy="4666530"/>
          </a:xfrm>
        </p:spPr>
        <p:txBody>
          <a:bodyPr rtlCol="0">
            <a:normAutofit fontScale="90000"/>
          </a:bodyPr>
          <a:lstStyle/>
          <a:p>
            <a:pPr algn="l" fontAlgn="auto">
              <a:spcAft>
                <a:spcPts val="0"/>
              </a:spcAft>
              <a:defRPr/>
            </a:pPr>
            <a:r>
              <a:rPr lang="ru-RU" sz="42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rPr>
              <a:t>           Монотипия предметная.</a:t>
            </a:r>
            <a:r>
              <a:rPr lang="ru-RU" sz="2400" b="1" dirty="0" smtClean="0"/>
              <a:t/>
            </a:r>
            <a:br>
              <a:rPr lang="ru-RU" sz="2400" b="1" dirty="0" smtClean="0"/>
            </a:br>
            <a:r>
              <a:rPr lang="ru-RU" sz="2400" b="1" u="sng" dirty="0" smtClean="0"/>
              <a:t>Возраст:</a:t>
            </a:r>
            <a:r>
              <a:rPr lang="ru-RU" sz="2400" b="1" i="1" dirty="0" smtClean="0"/>
              <a:t> от пяти лет.</a:t>
            </a:r>
            <a:br>
              <a:rPr lang="ru-RU" sz="2400" b="1" i="1" dirty="0" smtClean="0"/>
            </a:br>
            <a:r>
              <a:rPr lang="ru-RU" sz="2400" b="1" u="sng" dirty="0" smtClean="0"/>
              <a:t>Средства выразительности: </a:t>
            </a:r>
            <a:r>
              <a:rPr lang="ru-RU" sz="2400" b="1" i="1" dirty="0" smtClean="0"/>
              <a:t>пятно, цвет, симметрия.</a:t>
            </a:r>
            <a:br>
              <a:rPr lang="ru-RU" sz="2400" b="1" i="1" dirty="0" smtClean="0"/>
            </a:br>
            <a:r>
              <a:rPr lang="ru-RU" sz="2400" b="1" u="sng" dirty="0" smtClean="0"/>
              <a:t>Материалы:</a:t>
            </a:r>
            <a:r>
              <a:rPr lang="ru-RU" sz="2400" b="1" i="1" dirty="0" smtClean="0"/>
              <a:t> плотная бумага любого цвета, кисти, гуашь или акварель.</a:t>
            </a:r>
            <a:br>
              <a:rPr lang="ru-RU" sz="2400" b="1" i="1" dirty="0" smtClean="0"/>
            </a:br>
            <a:r>
              <a:rPr lang="ru-RU" sz="2400" b="1" u="sng" dirty="0" smtClean="0"/>
              <a:t>Способ получения изображения: </a:t>
            </a:r>
            <a:r>
              <a:rPr lang="ru-RU" sz="2400" b="1" i="1" dirty="0" smtClean="0"/>
              <a:t>ребенок складывает лист бумаги вдвое и на одной его половине рисует половину изображаемого предмета (предметы выбираются симметричные). После рисования каждой части предмета, пока не высохла краска, лист снова складывается пополам для получения отпечатка. Затем изображение можно украсить, также складывая лист после рисования нескольких украшений.</a:t>
            </a:r>
            <a:r>
              <a:rPr lang="ru-RU" sz="2400" b="1" dirty="0" smtClean="0"/>
              <a:t/>
            </a:r>
            <a:br>
              <a:rPr lang="ru-RU" sz="2400" b="1" dirty="0" smtClean="0"/>
            </a:br>
            <a:endParaRPr lang="ru-RU" sz="2200" dirty="0"/>
          </a:p>
        </p:txBody>
      </p:sp>
      <p:pic>
        <p:nvPicPr>
          <p:cNvPr id="10242" name="Picture 2"/>
          <p:cNvPicPr>
            <a:picLocks noChangeAspect="1" noChangeArrowheads="1"/>
          </p:cNvPicPr>
          <p:nvPr/>
        </p:nvPicPr>
        <p:blipFill>
          <a:blip r:embed="rId2" cstate="email"/>
          <a:srcRect/>
          <a:stretch>
            <a:fillRect/>
          </a:stretch>
        </p:blipFill>
        <p:spPr bwMode="auto">
          <a:xfrm>
            <a:off x="467544" y="4653136"/>
            <a:ext cx="2730003" cy="192592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0244" name="Picture 4"/>
          <p:cNvPicPr>
            <a:picLocks noChangeAspect="1" noChangeArrowheads="1"/>
          </p:cNvPicPr>
          <p:nvPr/>
        </p:nvPicPr>
        <p:blipFill>
          <a:blip r:embed="rId3" cstate="email"/>
          <a:srcRect/>
          <a:stretch>
            <a:fillRect/>
          </a:stretch>
        </p:blipFill>
        <p:spPr bwMode="auto">
          <a:xfrm>
            <a:off x="3779912" y="4437112"/>
            <a:ext cx="1656184" cy="211163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6147" name="Picture 3"/>
          <p:cNvPicPr>
            <a:picLocks noGrp="1" noChangeAspect="1" noChangeArrowheads="1"/>
          </p:cNvPicPr>
          <p:nvPr>
            <p:ph idx="1"/>
          </p:nvPr>
        </p:nvPicPr>
        <p:blipFill>
          <a:blip r:embed="rId4" cstate="email"/>
          <a:srcRect/>
          <a:stretch>
            <a:fillRect/>
          </a:stretch>
        </p:blipFill>
        <p:spPr>
          <a:xfrm>
            <a:off x="5940152" y="4581128"/>
            <a:ext cx="2520280" cy="1890210"/>
          </a:xfrm>
          <a:ln w="190500" cap="sq">
            <a:solidFill>
              <a:srgbClr val="C8C6BD"/>
            </a:solidFill>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p:wheel/>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8229600" cy="5170586"/>
          </a:xfrm>
        </p:spPr>
        <p:txBody>
          <a:bodyPr rtlCol="0">
            <a:normAutofit fontScale="90000"/>
          </a:bodyPr>
          <a:lstStyle/>
          <a:p>
            <a:pPr algn="l" fontAlgn="auto">
              <a:spcAft>
                <a:spcPts val="0"/>
              </a:spcAft>
              <a:defRPr/>
            </a:pPr>
            <a:r>
              <a:rPr lang="ru-RU" sz="4200" b="1" dirty="0" smtClean="0">
                <a:ln w="12700">
                  <a:solidFill>
                    <a:schemeClr val="tx1"/>
                  </a:solidFill>
                  <a:prstDash val="solid"/>
                </a:ln>
                <a:solidFill>
                  <a:srgbClr val="FFFF00"/>
                </a:solidFill>
                <a:effectLst>
                  <a:outerShdw blurRad="41275" dist="20320" dir="1800000" algn="tl" rotWithShape="0">
                    <a:srgbClr val="000000">
                      <a:alpha val="40000"/>
                    </a:srgbClr>
                  </a:outerShdw>
                </a:effectLst>
              </a:rPr>
              <a:t>           Монотипия пейзажная</a:t>
            </a:r>
            <a:r>
              <a:rPr lang="ru-RU" sz="2200" dirty="0" smtClean="0"/>
              <a:t/>
            </a:r>
            <a:br>
              <a:rPr lang="ru-RU" sz="2200" dirty="0" smtClean="0"/>
            </a:br>
            <a:r>
              <a:rPr lang="ru-RU" sz="2200" b="1" u="sng" dirty="0" smtClean="0"/>
              <a:t>Возраст:</a:t>
            </a:r>
            <a:r>
              <a:rPr lang="ru-RU" sz="2200" b="1" i="1" dirty="0" smtClean="0"/>
              <a:t> от 6 лет </a:t>
            </a:r>
            <a:br>
              <a:rPr lang="ru-RU" sz="2200" b="1" i="1" dirty="0" smtClean="0"/>
            </a:br>
            <a:r>
              <a:rPr lang="ru-RU" sz="2200" b="1" u="sng" dirty="0" smtClean="0"/>
              <a:t>Средства выразительности: </a:t>
            </a:r>
            <a:r>
              <a:rPr lang="ru-RU" sz="2200" b="1" i="1" dirty="0" smtClean="0"/>
              <a:t>пятно, тон, вертикальная симметрия, изображение пространства в композиции. </a:t>
            </a:r>
            <a:br>
              <a:rPr lang="ru-RU" sz="2200" b="1" i="1" dirty="0" smtClean="0"/>
            </a:br>
            <a:r>
              <a:rPr lang="ru-RU" sz="2200" b="1" u="sng" dirty="0" smtClean="0"/>
              <a:t>Материалы:</a:t>
            </a:r>
            <a:r>
              <a:rPr lang="ru-RU" sz="2200" b="1" i="1" dirty="0" smtClean="0"/>
              <a:t> бумага, кисти, гуашь либо акварель, влажная губка, кафельная плитка. </a:t>
            </a:r>
            <a:br>
              <a:rPr lang="ru-RU" sz="2200" b="1" i="1" dirty="0" smtClean="0"/>
            </a:br>
            <a:r>
              <a:rPr lang="ru-RU" sz="2200" b="1" u="sng" dirty="0" smtClean="0"/>
              <a:t>Способ получения изображения: </a:t>
            </a:r>
            <a:r>
              <a:rPr lang="ru-RU" sz="2200" b="1" i="1" dirty="0" smtClean="0"/>
              <a:t>ребёнок складывает лист бумаги вдвое. На одной его половине рисуется пейзаж, на другой получается его отражение в озере, реке (отпечаток). Пейзаж выполняется быстро, чтобы краска не успела высохнуть. Половина листа, предназначенная для отпечатка, протирается влажной губкой. Исходный рисунок, после того как с него сделан оттиск, оживляется красками, чтобы он сильнее отличался от отпечатка. Для монотипии также можно использовать лист бумаги и кафельную плитку. На последнюю наносится рисунок краской, затем она накрывается листом бумаги. Пейзаж получается размытым.</a:t>
            </a:r>
            <a:r>
              <a:rPr lang="ru-RU" b="1" i="1" dirty="0" smtClean="0"/>
              <a:t/>
            </a:r>
            <a:br>
              <a:rPr lang="ru-RU" b="1" i="1" dirty="0" smtClean="0"/>
            </a:br>
            <a:endParaRPr lang="ru-RU" b="1" i="1" dirty="0"/>
          </a:p>
        </p:txBody>
      </p:sp>
      <p:pic>
        <p:nvPicPr>
          <p:cNvPr id="5122" name="Picture 2"/>
          <p:cNvPicPr>
            <a:picLocks noGrp="1" noChangeAspect="1" noChangeArrowheads="1"/>
          </p:cNvPicPr>
          <p:nvPr>
            <p:ph idx="1"/>
          </p:nvPr>
        </p:nvPicPr>
        <p:blipFill>
          <a:blip r:embed="rId2" cstate="email"/>
          <a:srcRect/>
          <a:stretch>
            <a:fillRect/>
          </a:stretch>
        </p:blipFill>
        <p:spPr>
          <a:xfrm>
            <a:off x="4932040" y="5229200"/>
            <a:ext cx="1584176" cy="1628800"/>
          </a:xfrm>
          <a:ln w="190500" cap="sq">
            <a:solidFill>
              <a:srgbClr val="C8C6BD"/>
            </a:solidFill>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123" name="Picture 3"/>
          <p:cNvPicPr>
            <a:picLocks noChangeAspect="1" noChangeArrowheads="1"/>
          </p:cNvPicPr>
          <p:nvPr/>
        </p:nvPicPr>
        <p:blipFill>
          <a:blip r:embed="rId3" cstate="email"/>
          <a:srcRect/>
          <a:stretch>
            <a:fillRect/>
          </a:stretch>
        </p:blipFill>
        <p:spPr bwMode="auto">
          <a:xfrm>
            <a:off x="1259632" y="5157192"/>
            <a:ext cx="2088232" cy="156617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p:wheel spokes="8"/>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666530"/>
          </a:xfrm>
        </p:spPr>
        <p:txBody>
          <a:bodyPr rtlCol="0">
            <a:normAutofit fontScale="90000"/>
          </a:bodyPr>
          <a:lstStyle/>
          <a:p>
            <a:pPr algn="l" fontAlgn="auto">
              <a:spcAft>
                <a:spcPts val="0"/>
              </a:spcAft>
              <a:defRPr/>
            </a:pPr>
            <a:r>
              <a:rPr lang="ru-RU" sz="4200" b="1" dirty="0" smtClean="0">
                <a:solidFill>
                  <a:srgbClr val="FFFF00"/>
                </a:solidFill>
              </a:rPr>
              <a:t>          </a:t>
            </a:r>
            <a:r>
              <a:rPr lang="ru-RU" sz="4200" b="1" dirty="0" err="1" smtClean="0">
                <a:ln w="12700">
                  <a:solidFill>
                    <a:schemeClr val="tx1"/>
                  </a:solidFill>
                  <a:prstDash val="solid"/>
                </a:ln>
                <a:solidFill>
                  <a:srgbClr val="FFFF00"/>
                </a:solidFill>
                <a:effectLst>
                  <a:outerShdw blurRad="41275" dist="20320" dir="1800000" algn="tl" rotWithShape="0">
                    <a:srgbClr val="000000">
                      <a:alpha val="40000"/>
                    </a:srgbClr>
                  </a:outerShdw>
                </a:effectLst>
              </a:rPr>
              <a:t>Кляксография</a:t>
            </a:r>
            <a:r>
              <a:rPr lang="ru-RU" sz="4200" b="1" dirty="0" smtClean="0">
                <a:ln w="12700">
                  <a:solidFill>
                    <a:schemeClr val="tx1"/>
                  </a:solidFill>
                  <a:prstDash val="solid"/>
                </a:ln>
                <a:solidFill>
                  <a:srgbClr val="FFFF00"/>
                </a:solidFill>
                <a:effectLst>
                  <a:outerShdw blurRad="41275" dist="20320" dir="1800000" algn="tl" rotWithShape="0">
                    <a:srgbClr val="000000">
                      <a:alpha val="40000"/>
                    </a:srgbClr>
                  </a:outerShdw>
                </a:effectLst>
              </a:rPr>
              <a:t> обычная.</a:t>
            </a:r>
            <a:r>
              <a:rPr lang="ru-RU" sz="2400" b="1" dirty="0" smtClean="0"/>
              <a:t/>
            </a:r>
            <a:br>
              <a:rPr lang="ru-RU" sz="2400" b="1" dirty="0" smtClean="0"/>
            </a:br>
            <a:r>
              <a:rPr lang="ru-RU" sz="2400" b="1" u="sng" dirty="0" smtClean="0"/>
              <a:t>Возраст:</a:t>
            </a:r>
            <a:r>
              <a:rPr lang="ru-RU" sz="2400" b="1" i="1" dirty="0" smtClean="0"/>
              <a:t> от пяти лет.</a:t>
            </a:r>
            <a:br>
              <a:rPr lang="ru-RU" sz="2400" b="1" i="1" dirty="0" smtClean="0"/>
            </a:br>
            <a:r>
              <a:rPr lang="ru-RU" sz="2400" b="1" u="sng" dirty="0" smtClean="0"/>
              <a:t>Средства выразительности</a:t>
            </a:r>
            <a:r>
              <a:rPr lang="ru-RU" sz="2400" b="1" i="1" dirty="0" smtClean="0"/>
              <a:t>: пятно.</a:t>
            </a:r>
            <a:br>
              <a:rPr lang="ru-RU" sz="2400" b="1" i="1" dirty="0" smtClean="0"/>
            </a:br>
            <a:r>
              <a:rPr lang="ru-RU" sz="2400" b="1" u="sng" dirty="0" smtClean="0"/>
              <a:t>Материалы: </a:t>
            </a:r>
            <a:r>
              <a:rPr lang="ru-RU" sz="2400" b="1" i="1" dirty="0" smtClean="0"/>
              <a:t>бумага, тушь либо жидко разведенная гуашь в мисочке, пластиковая ложечка.</a:t>
            </a:r>
            <a:br>
              <a:rPr lang="ru-RU" sz="2400" b="1" i="1" dirty="0" smtClean="0"/>
            </a:br>
            <a:r>
              <a:rPr lang="ru-RU" sz="2400" b="1" i="1" dirty="0" smtClean="0"/>
              <a:t> </a:t>
            </a:r>
            <a:r>
              <a:rPr lang="ru-RU" sz="2400" b="1" u="sng" dirty="0" smtClean="0"/>
              <a:t>Способ получения изображения: </a:t>
            </a:r>
            <a:r>
              <a:rPr lang="ru-RU" sz="2400" b="1" i="1" dirty="0" smtClean="0"/>
              <a:t>ребенок зачерпывает гуашь пластиковой ложкой и выливает на бумагу. В результате получаются пятна в произвольном порядке. Затем лист накрывается другим листом и прижимается (можно согнуть исходный лист пополам, на одну половину капнуть тушь, а другой его прикрыть). Далее верхний лист снимается, изображение рассматривается: определяется, на что оно похоже. Недостающие детали дорисовываются.</a:t>
            </a:r>
            <a:r>
              <a:rPr lang="ru-RU" sz="2400" b="1" dirty="0" smtClean="0"/>
              <a:t/>
            </a:r>
            <a:br>
              <a:rPr lang="ru-RU" sz="2400" b="1" dirty="0" smtClean="0"/>
            </a:br>
            <a:endParaRPr lang="ru-RU" sz="2200" dirty="0"/>
          </a:p>
        </p:txBody>
      </p:sp>
      <p:pic>
        <p:nvPicPr>
          <p:cNvPr id="4" name="Picture 7" descr="Рисунок11"/>
          <p:cNvPicPr>
            <a:picLocks noGrp="1" noChangeAspect="1" noChangeArrowheads="1"/>
          </p:cNvPicPr>
          <p:nvPr>
            <p:ph idx="1"/>
          </p:nvPr>
        </p:nvPicPr>
        <p:blipFill>
          <a:blip r:embed="rId2" cstate="email"/>
          <a:srcRect/>
          <a:stretch>
            <a:fillRect/>
          </a:stretch>
        </p:blipFill>
        <p:spPr>
          <a:xfrm>
            <a:off x="3347864" y="4869160"/>
            <a:ext cx="2304256" cy="1732728"/>
          </a:xfrm>
          <a:ln w="190500" cap="sq">
            <a:solidFill>
              <a:srgbClr val="C8C6BD"/>
            </a:solidFill>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6" name="Picture 8" descr="655"/>
          <p:cNvPicPr>
            <a:picLocks noChangeAspect="1" noChangeArrowheads="1"/>
          </p:cNvPicPr>
          <p:nvPr/>
        </p:nvPicPr>
        <p:blipFill>
          <a:blip r:embed="rId3" cstate="email"/>
          <a:srcRect/>
          <a:stretch>
            <a:fillRect/>
          </a:stretch>
        </p:blipFill>
        <p:spPr bwMode="auto">
          <a:xfrm>
            <a:off x="827584" y="4869160"/>
            <a:ext cx="1800225" cy="180022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7" name="Picture 4" descr="0_b913_f03e3ef2_L"/>
          <p:cNvPicPr>
            <a:picLocks noChangeAspect="1" noChangeArrowheads="1"/>
          </p:cNvPicPr>
          <p:nvPr/>
        </p:nvPicPr>
        <p:blipFill>
          <a:blip r:embed="rId4" cstate="email"/>
          <a:srcRect/>
          <a:stretch>
            <a:fillRect/>
          </a:stretch>
        </p:blipFill>
        <p:spPr bwMode="auto">
          <a:xfrm>
            <a:off x="6300192" y="4797152"/>
            <a:ext cx="1696445" cy="187255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p:split dir="in"/>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Заголовок 1"/>
          <p:cNvSpPr>
            <a:spLocks noGrp="1"/>
          </p:cNvSpPr>
          <p:nvPr>
            <p:ph type="title"/>
          </p:nvPr>
        </p:nvSpPr>
        <p:spPr>
          <a:xfrm>
            <a:off x="457200" y="274638"/>
            <a:ext cx="8229600" cy="4667250"/>
          </a:xfrm>
        </p:spPr>
        <p:txBody>
          <a:bodyPr/>
          <a:lstStyle/>
          <a:p>
            <a:pPr algn="l"/>
            <a:r>
              <a:rPr lang="ru-RU" sz="2400" b="1" smtClean="0"/>
              <a:t/>
            </a:r>
            <a:br>
              <a:rPr lang="ru-RU" sz="2400" b="1" smtClean="0"/>
            </a:br>
            <a:endParaRPr lang="ru-RU" sz="2200" smtClean="0"/>
          </a:p>
        </p:txBody>
      </p:sp>
      <p:pic>
        <p:nvPicPr>
          <p:cNvPr id="30722" name="Picture 3"/>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9" name="Содержимое 8"/>
          <p:cNvSpPr>
            <a:spLocks noGrp="1"/>
          </p:cNvSpPr>
          <p:nvPr>
            <p:ph idx="1"/>
          </p:nvPr>
        </p:nvSpPr>
        <p:spPr>
          <a:xfrm>
            <a:off x="457200" y="5876925"/>
            <a:ext cx="8229600" cy="249238"/>
          </a:xfrm>
        </p:spPr>
        <p:txBody>
          <a:bodyPr rtlCol="0">
            <a:normAutofit fontScale="32500" lnSpcReduction="20000"/>
          </a:bodyPr>
          <a:lstStyle/>
          <a:p>
            <a:pPr fontAlgn="auto">
              <a:spcAft>
                <a:spcPts val="0"/>
              </a:spcAft>
              <a:buFont typeface="Arial" pitchFamily="34" charset="0"/>
              <a:buChar char="•"/>
              <a:defRPr/>
            </a:pPr>
            <a:endParaRPr lang="ru-RU" dirty="0"/>
          </a:p>
        </p:txBody>
      </p:sp>
    </p:spTree>
  </p:cSld>
  <p:clrMapOvr>
    <a:masterClrMapping/>
  </p:clrMapOvr>
  <p:transition>
    <p:split dir="in"/>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Заголовок 1"/>
          <p:cNvSpPr>
            <a:spLocks noGrp="1"/>
          </p:cNvSpPr>
          <p:nvPr>
            <p:ph type="title"/>
          </p:nvPr>
        </p:nvSpPr>
        <p:spPr>
          <a:xfrm>
            <a:off x="457200" y="274638"/>
            <a:ext cx="8229600" cy="4667250"/>
          </a:xfrm>
        </p:spPr>
        <p:txBody>
          <a:bodyPr/>
          <a:lstStyle/>
          <a:p>
            <a:pPr algn="l"/>
            <a:r>
              <a:rPr lang="ru-RU" sz="2400" b="1" smtClean="0"/>
              <a:t/>
            </a:r>
            <a:br>
              <a:rPr lang="ru-RU" sz="2400" b="1" smtClean="0"/>
            </a:br>
            <a:endParaRPr lang="ru-RU" sz="2200" smtClean="0"/>
          </a:p>
        </p:txBody>
      </p:sp>
      <p:sp>
        <p:nvSpPr>
          <p:cNvPr id="9" name="Содержимое 8"/>
          <p:cNvSpPr>
            <a:spLocks noGrp="1"/>
          </p:cNvSpPr>
          <p:nvPr>
            <p:ph idx="1"/>
          </p:nvPr>
        </p:nvSpPr>
        <p:spPr>
          <a:xfrm>
            <a:off x="457200" y="5876925"/>
            <a:ext cx="8229600" cy="249238"/>
          </a:xfrm>
        </p:spPr>
        <p:txBody>
          <a:bodyPr rtlCol="0">
            <a:normAutofit fontScale="32500" lnSpcReduction="20000"/>
          </a:bodyPr>
          <a:lstStyle/>
          <a:p>
            <a:pPr fontAlgn="auto">
              <a:spcAft>
                <a:spcPts val="0"/>
              </a:spcAft>
              <a:buFont typeface="Arial" pitchFamily="34" charset="0"/>
              <a:buChar char="•"/>
              <a:defRPr/>
            </a:pPr>
            <a:endParaRPr lang="ru-RU" dirty="0"/>
          </a:p>
        </p:txBody>
      </p:sp>
      <p:pic>
        <p:nvPicPr>
          <p:cNvPr id="31747"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split dir="in"/>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420687" y="197347"/>
            <a:ext cx="8229600" cy="4320479"/>
          </a:xfrm>
          <a:noFill/>
          <a:ln/>
        </p:spPr>
        <p:txBody>
          <a:bodyPr rtlCol="0">
            <a:normAutofit/>
          </a:bodyPr>
          <a:lstStyle/>
          <a:p>
            <a:pPr algn="l" fontAlgn="auto">
              <a:spcAft>
                <a:spcPts val="0"/>
              </a:spcAft>
              <a:defRPr/>
            </a:pPr>
            <a:r>
              <a:rPr lang="ru-RU" sz="3800" b="1" dirty="0" smtClean="0">
                <a:ln w="12700">
                  <a:solidFill>
                    <a:schemeClr val="tx1"/>
                  </a:solidFill>
                  <a:prstDash val="solid"/>
                </a:ln>
                <a:solidFill>
                  <a:srgbClr val="FFFF00"/>
                </a:solidFill>
                <a:effectLst>
                  <a:outerShdw blurRad="41275" dist="20320" dir="1800000" algn="tl" rotWithShape="0">
                    <a:srgbClr val="000000">
                      <a:alpha val="40000"/>
                    </a:srgbClr>
                  </a:outerShdw>
                </a:effectLst>
              </a:rPr>
              <a:t>                           </a:t>
            </a:r>
            <a:r>
              <a:rPr lang="ru-RU" sz="3800" b="1" dirty="0" err="1" smtClean="0">
                <a:ln w="12700">
                  <a:solidFill>
                    <a:schemeClr val="tx1"/>
                  </a:solidFill>
                  <a:prstDash val="solid"/>
                </a:ln>
                <a:solidFill>
                  <a:srgbClr val="FFFF00"/>
                </a:solidFill>
                <a:effectLst>
                  <a:outerShdw blurRad="41275" dist="20320" dir="1800000" algn="tl" rotWithShape="0">
                    <a:srgbClr val="000000">
                      <a:alpha val="40000"/>
                    </a:srgbClr>
                  </a:outerShdw>
                </a:effectLst>
              </a:rPr>
              <a:t>Набрызг</a:t>
            </a:r>
            <a:r>
              <a:rPr lang="ru-RU" sz="2400" b="1" dirty="0" smtClean="0"/>
              <a:t/>
            </a:r>
            <a:br>
              <a:rPr lang="ru-RU" sz="2400" b="1" dirty="0" smtClean="0"/>
            </a:br>
            <a:r>
              <a:rPr lang="ru-RU" sz="2400" b="1" u="sng" dirty="0" smtClean="0"/>
              <a:t>Возраст:</a:t>
            </a:r>
            <a:r>
              <a:rPr lang="ru-RU" sz="2400" b="1" i="1" dirty="0" smtClean="0"/>
              <a:t> от пяти лет.</a:t>
            </a:r>
            <a:br>
              <a:rPr lang="ru-RU" sz="2400" b="1" i="1" dirty="0" smtClean="0"/>
            </a:br>
            <a:r>
              <a:rPr lang="ru-RU" sz="2400" b="1" i="1" dirty="0" smtClean="0"/>
              <a:t> </a:t>
            </a:r>
            <a:r>
              <a:rPr lang="ru-RU" sz="2400" b="1" u="sng" dirty="0" smtClean="0"/>
              <a:t>Средства выразительности: </a:t>
            </a:r>
            <a:r>
              <a:rPr lang="ru-RU" sz="2400" b="1" i="1" dirty="0" smtClean="0"/>
              <a:t>точка, фактура.</a:t>
            </a:r>
            <a:br>
              <a:rPr lang="ru-RU" sz="2400" b="1" i="1" dirty="0" smtClean="0"/>
            </a:br>
            <a:r>
              <a:rPr lang="ru-RU" sz="2400" b="1" u="sng" dirty="0" smtClean="0"/>
              <a:t>Материалы: </a:t>
            </a:r>
            <a:r>
              <a:rPr lang="ru-RU" sz="2400" b="1" i="1" dirty="0" smtClean="0"/>
              <a:t>бумага, гуашь, жесткая кисть, кусочек плотного картона либо пластика (5x5 см).</a:t>
            </a:r>
            <a:br>
              <a:rPr lang="ru-RU" sz="2400" b="1" i="1" dirty="0" smtClean="0"/>
            </a:br>
            <a:r>
              <a:rPr lang="ru-RU" sz="2400" b="1" u="sng" dirty="0" smtClean="0"/>
              <a:t>Способ получения изображения: </a:t>
            </a:r>
            <a:r>
              <a:rPr lang="ru-RU" sz="2400" b="1" i="1" dirty="0" smtClean="0"/>
              <a:t>ребенок набирает краску на кисть и ударяет кистью о картон, который держит над бумагой. Краска разбрызгивается на бумагу.</a:t>
            </a:r>
            <a:r>
              <a:rPr lang="ru-RU" sz="2400" b="1" dirty="0" smtClean="0"/>
              <a:t/>
            </a:r>
            <a:br>
              <a:rPr lang="ru-RU" sz="2400" b="1" dirty="0" smtClean="0"/>
            </a:br>
            <a:endParaRPr lang="ru-RU" sz="2200" dirty="0"/>
          </a:p>
        </p:txBody>
      </p:sp>
      <p:sp>
        <p:nvSpPr>
          <p:cNvPr id="33795" name="Содержимое 2"/>
          <p:cNvSpPr>
            <a:spLocks noGrp="1"/>
          </p:cNvSpPr>
          <p:nvPr>
            <p:ph idx="4294967295"/>
          </p:nvPr>
        </p:nvSpPr>
        <p:spPr>
          <a:xfrm>
            <a:off x="457200" y="5373688"/>
            <a:ext cx="8229600" cy="752475"/>
          </a:xfrm>
        </p:spPr>
        <p:txBody>
          <a:bodyPr/>
          <a:lstStyle/>
          <a:p>
            <a:endParaRPr lang="ru-RU" smtClean="0"/>
          </a:p>
        </p:txBody>
      </p:sp>
      <p:pic>
        <p:nvPicPr>
          <p:cNvPr id="4" name="Picture 4"/>
          <p:cNvPicPr>
            <a:picLocks noChangeAspect="1" noChangeArrowheads="1"/>
          </p:cNvPicPr>
          <p:nvPr/>
        </p:nvPicPr>
        <p:blipFill>
          <a:blip r:embed="rId2" cstate="email"/>
          <a:srcRect/>
          <a:stretch>
            <a:fillRect/>
          </a:stretch>
        </p:blipFill>
        <p:spPr bwMode="auto">
          <a:xfrm>
            <a:off x="323528" y="3861048"/>
            <a:ext cx="2738104" cy="206649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3314" name="Picture 2"/>
          <p:cNvPicPr>
            <a:picLocks noChangeAspect="1" noChangeArrowheads="1"/>
          </p:cNvPicPr>
          <p:nvPr/>
        </p:nvPicPr>
        <p:blipFill>
          <a:blip r:embed="rId3" cstate="email"/>
          <a:srcRect/>
          <a:stretch>
            <a:fillRect/>
          </a:stretch>
        </p:blipFill>
        <p:spPr bwMode="auto">
          <a:xfrm rot="10800000">
            <a:off x="3491880" y="4293096"/>
            <a:ext cx="2664296" cy="211297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4098" name="Picture 2"/>
          <p:cNvPicPr>
            <a:picLocks noChangeAspect="1" noChangeArrowheads="1"/>
          </p:cNvPicPr>
          <p:nvPr/>
        </p:nvPicPr>
        <p:blipFill>
          <a:blip r:embed="rId4" cstate="email"/>
          <a:srcRect/>
          <a:stretch>
            <a:fillRect/>
          </a:stretch>
        </p:blipFill>
        <p:spPr bwMode="auto">
          <a:xfrm>
            <a:off x="6444208" y="3645024"/>
            <a:ext cx="2376264" cy="207645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p:split orient="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17512"/>
          </a:xfrm>
        </p:spPr>
        <p:txBody>
          <a:bodyPr rtlCol="0">
            <a:normAutofit fontScale="90000"/>
          </a:bodyPr>
          <a:lstStyle/>
          <a:p>
            <a:pPr fontAlgn="auto">
              <a:spcAft>
                <a:spcPts val="0"/>
              </a:spcAft>
              <a:defRPr/>
            </a:pPr>
            <a:endParaRPr lang="ru-RU" dirty="0"/>
          </a:p>
        </p:txBody>
      </p:sp>
      <p:sp>
        <p:nvSpPr>
          <p:cNvPr id="3" name="Содержимое 2"/>
          <p:cNvSpPr>
            <a:spLocks noGrp="1"/>
          </p:cNvSpPr>
          <p:nvPr>
            <p:ph idx="1"/>
          </p:nvPr>
        </p:nvSpPr>
        <p:spPr>
          <a:xfrm>
            <a:off x="395288" y="765175"/>
            <a:ext cx="6985000" cy="3095625"/>
          </a:xfrm>
        </p:spPr>
        <p:txBody>
          <a:bodyPr>
            <a:normAutofit/>
          </a:bodyPr>
          <a:lstStyle/>
          <a:p>
            <a:pPr>
              <a:lnSpc>
                <a:spcPct val="80000"/>
              </a:lnSpc>
              <a:buFont typeface="Arial" charset="0"/>
              <a:buNone/>
            </a:pPr>
            <a:r>
              <a:rPr lang="ru-RU" sz="3000" b="1" i="1" smtClean="0">
                <a:solidFill>
                  <a:srgbClr val="FFFF00"/>
                </a:solidFill>
                <a:latin typeface="Segoe Print"/>
                <a:ea typeface="Angsana New"/>
                <a:cs typeface="Angsana New"/>
              </a:rPr>
              <a:t>«… Это правда! </a:t>
            </a:r>
          </a:p>
          <a:p>
            <a:pPr>
              <a:lnSpc>
                <a:spcPct val="80000"/>
              </a:lnSpc>
              <a:buFont typeface="Arial" charset="0"/>
              <a:buNone/>
            </a:pPr>
            <a:r>
              <a:rPr lang="ru-RU" sz="3000" b="1" i="1" smtClean="0">
                <a:solidFill>
                  <a:srgbClr val="FFFF00"/>
                </a:solidFill>
                <a:latin typeface="Segoe Print"/>
                <a:ea typeface="Angsana New"/>
                <a:cs typeface="Angsana New"/>
              </a:rPr>
              <a:t>Ну чего же тут скрывать? </a:t>
            </a:r>
          </a:p>
          <a:p>
            <a:pPr>
              <a:lnSpc>
                <a:spcPct val="80000"/>
              </a:lnSpc>
              <a:buFont typeface="Arial" charset="0"/>
              <a:buNone/>
            </a:pPr>
            <a:r>
              <a:rPr lang="ru-RU" sz="3000" b="1" i="1" smtClean="0">
                <a:solidFill>
                  <a:srgbClr val="66FF33"/>
                </a:solidFill>
                <a:latin typeface="Segoe Print"/>
                <a:ea typeface="Angsana New"/>
                <a:cs typeface="Angsana New"/>
              </a:rPr>
              <a:t>Дети любят, очень любят рисовать! </a:t>
            </a:r>
          </a:p>
          <a:p>
            <a:pPr>
              <a:lnSpc>
                <a:spcPct val="80000"/>
              </a:lnSpc>
              <a:buFont typeface="Arial" charset="0"/>
              <a:buNone/>
            </a:pPr>
            <a:r>
              <a:rPr lang="ru-RU" sz="3000" b="1" i="1" smtClean="0">
                <a:solidFill>
                  <a:srgbClr val="3333CC"/>
                </a:solidFill>
                <a:latin typeface="Segoe Print"/>
                <a:ea typeface="Angsana New"/>
                <a:cs typeface="Angsana New"/>
              </a:rPr>
              <a:t>На бумаге, на асфальте, на стене. </a:t>
            </a:r>
          </a:p>
          <a:p>
            <a:pPr>
              <a:lnSpc>
                <a:spcPct val="80000"/>
              </a:lnSpc>
              <a:buFont typeface="Arial" charset="0"/>
              <a:buNone/>
            </a:pPr>
            <a:r>
              <a:rPr lang="ru-RU" sz="3000" b="1" i="1" smtClean="0">
                <a:solidFill>
                  <a:srgbClr val="CC3399"/>
                </a:solidFill>
                <a:latin typeface="Segoe Print"/>
                <a:ea typeface="Angsana New"/>
                <a:cs typeface="Angsana New"/>
              </a:rPr>
              <a:t>И в трамвае на окне….»                         </a:t>
            </a:r>
          </a:p>
          <a:p>
            <a:pPr>
              <a:lnSpc>
                <a:spcPct val="80000"/>
              </a:lnSpc>
            </a:pPr>
            <a:endParaRPr lang="ru-RU" sz="3000" smtClean="0"/>
          </a:p>
        </p:txBody>
      </p:sp>
      <p:pic>
        <p:nvPicPr>
          <p:cNvPr id="1029" name="Picture 5"/>
          <p:cNvPicPr>
            <a:picLocks noChangeAspect="1" noChangeArrowheads="1"/>
          </p:cNvPicPr>
          <p:nvPr/>
        </p:nvPicPr>
        <p:blipFill>
          <a:blip r:embed="rId2" cstate="email"/>
          <a:srcRect/>
          <a:stretch>
            <a:fillRect/>
          </a:stretch>
        </p:blipFill>
        <p:spPr bwMode="auto">
          <a:xfrm>
            <a:off x="3779912" y="4149080"/>
            <a:ext cx="1555837" cy="2232915"/>
          </a:xfrm>
          <a:prstGeom prst="rect">
            <a:avLst/>
          </a:prstGeom>
          <a:ln w="228600" cap="sq" cmpd="thickThin">
            <a:solidFill>
              <a:srgbClr val="000000"/>
            </a:solidFill>
            <a:prstDash val="solid"/>
            <a:miter lim="800000"/>
          </a:ln>
          <a:effectLst>
            <a:innerShdw blurRad="76200">
              <a:srgbClr val="000000"/>
            </a:innerShdw>
          </a:effectLst>
        </p:spPr>
      </p:pic>
      <p:pic>
        <p:nvPicPr>
          <p:cNvPr id="15364" name="Рисунок 6" descr="83356878_large_oillica.gif"/>
          <p:cNvPicPr>
            <a:picLocks noChangeAspect="1"/>
          </p:cNvPicPr>
          <p:nvPr/>
        </p:nvPicPr>
        <p:blipFill>
          <a:blip r:embed="rId3"/>
          <a:srcRect/>
          <a:stretch>
            <a:fillRect/>
          </a:stretch>
        </p:blipFill>
        <p:spPr bwMode="auto">
          <a:xfrm>
            <a:off x="6804025" y="333375"/>
            <a:ext cx="2101850" cy="1885950"/>
          </a:xfrm>
          <a:prstGeom prst="rect">
            <a:avLst/>
          </a:prstGeom>
          <a:noFill/>
          <a:ln w="9525">
            <a:noFill/>
            <a:miter lim="800000"/>
            <a:headEnd/>
            <a:tailEnd/>
          </a:ln>
        </p:spPr>
      </p:pic>
      <p:pic>
        <p:nvPicPr>
          <p:cNvPr id="8194" name="Picture 2" descr="O:\Рабочий стол\Люба\фото\рисунки\DSCF0717.jpg"/>
          <p:cNvPicPr>
            <a:picLocks noChangeAspect="1" noChangeArrowheads="1"/>
          </p:cNvPicPr>
          <p:nvPr/>
        </p:nvPicPr>
        <p:blipFill>
          <a:blip r:embed="rId4" cstate="email"/>
          <a:srcRect/>
          <a:stretch>
            <a:fillRect/>
          </a:stretch>
        </p:blipFill>
        <p:spPr bwMode="auto">
          <a:xfrm>
            <a:off x="395536" y="4293096"/>
            <a:ext cx="2722504" cy="1815003"/>
          </a:xfrm>
          <a:prstGeom prst="rect">
            <a:avLst/>
          </a:prstGeom>
          <a:ln w="228600" cap="sq" cmpd="thickThin">
            <a:solidFill>
              <a:srgbClr val="000000"/>
            </a:solidFill>
            <a:prstDash val="solid"/>
            <a:miter lim="800000"/>
          </a:ln>
          <a:effectLst>
            <a:innerShdw blurRad="76200">
              <a:srgbClr val="000000"/>
            </a:innerShdw>
          </a:effectLst>
        </p:spPr>
      </p:pic>
      <p:pic>
        <p:nvPicPr>
          <p:cNvPr id="10" name="Picture 3" descr="O:\Рабочий стол\Люба\фото\рисунки\DSCF6629.jpg"/>
          <p:cNvPicPr>
            <a:picLocks noChangeAspect="1" noChangeArrowheads="1"/>
          </p:cNvPicPr>
          <p:nvPr/>
        </p:nvPicPr>
        <p:blipFill>
          <a:blip r:embed="rId5" cstate="email"/>
          <a:srcRect/>
          <a:stretch>
            <a:fillRect/>
          </a:stretch>
        </p:blipFill>
        <p:spPr bwMode="auto">
          <a:xfrm>
            <a:off x="6012160" y="4077072"/>
            <a:ext cx="2688298" cy="2016224"/>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ransition>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539552" y="-171400"/>
            <a:ext cx="8604448" cy="6264696"/>
          </a:xfrm>
          <a:noFill/>
          <a:ln/>
        </p:spPr>
        <p:txBody>
          <a:bodyPr rtlCol="0">
            <a:normAutofit fontScale="90000"/>
          </a:bodyPr>
          <a:lstStyle/>
          <a:p>
            <a:pPr algn="l" fontAlgn="auto">
              <a:spcAft>
                <a:spcPts val="0"/>
              </a:spcAft>
              <a:defRPr/>
            </a:pPr>
            <a:r>
              <a:rPr lang="ru-RU" sz="4200" b="1" i="1" dirty="0" smtClean="0">
                <a:ln w="12700">
                  <a:solidFill>
                    <a:schemeClr val="tx1"/>
                  </a:solidFill>
                  <a:prstDash val="solid"/>
                </a:ln>
                <a:solidFill>
                  <a:srgbClr val="FFFF00"/>
                </a:solidFill>
                <a:effectLst>
                  <a:outerShdw blurRad="41275" dist="20320" dir="1800000" algn="tl" rotWithShape="0">
                    <a:srgbClr val="000000">
                      <a:alpha val="40000"/>
                    </a:srgbClr>
                  </a:outerShdw>
                </a:effectLst>
              </a:rPr>
              <a:t>Рисование расчёской, зубной щеткой.</a:t>
            </a:r>
            <a:r>
              <a:rPr lang="ru-RU" sz="2400" dirty="0" smtClean="0"/>
              <a:t/>
            </a:r>
            <a:br>
              <a:rPr lang="ru-RU" sz="2400" dirty="0" smtClean="0"/>
            </a:br>
            <a:r>
              <a:rPr lang="ru-RU" sz="2200" b="1" u="sng" dirty="0" smtClean="0"/>
              <a:t> Возраст:</a:t>
            </a:r>
            <a:r>
              <a:rPr lang="ru-RU" sz="2200" b="1" i="1" dirty="0" smtClean="0"/>
              <a:t> любой.</a:t>
            </a:r>
            <a:br>
              <a:rPr lang="ru-RU" sz="2200" b="1" i="1" dirty="0" smtClean="0"/>
            </a:br>
            <a:r>
              <a:rPr lang="ru-RU" sz="2200" b="1" u="sng" dirty="0" smtClean="0"/>
              <a:t>Средства выразительности: </a:t>
            </a:r>
            <a:r>
              <a:rPr lang="ru-RU" sz="2200" b="1" i="1" dirty="0" smtClean="0"/>
              <a:t>объемность, цвет.</a:t>
            </a:r>
            <a:br>
              <a:rPr lang="ru-RU" sz="2200" b="1" i="1" dirty="0" smtClean="0"/>
            </a:br>
            <a:r>
              <a:rPr lang="ru-RU" sz="2200" b="1" u="sng" dirty="0" smtClean="0"/>
              <a:t>Материалы: </a:t>
            </a:r>
            <a:r>
              <a:rPr lang="ru-RU" sz="2200" b="1" i="1" dirty="0" smtClean="0"/>
              <a:t>плотная бумага, акварель, зубная щетка и т.д., вода в блюдечке.</a:t>
            </a:r>
            <a:br>
              <a:rPr lang="ru-RU" sz="2200" b="1" i="1" dirty="0" smtClean="0"/>
            </a:br>
            <a:r>
              <a:rPr lang="ru-RU" sz="2200" b="1" u="sng" dirty="0" smtClean="0"/>
              <a:t>Способ получения изображения: </a:t>
            </a:r>
            <a:r>
              <a:rPr lang="ru-RU" sz="2200" b="1" i="1" dirty="0" smtClean="0"/>
              <a:t>Благодаря жестковатым, густым, ровно расположенным щетинкам она позволяет быстро и легко тонировать бумагу или наносить элементы рисунка с разной плотностью густоты краски. Щетку нельзя сильно мочить, то есть полусухую зубную щетку окунаем в гуашь, консистенции кашицы и можно приступать к работе.</a:t>
            </a:r>
            <a:br>
              <a:rPr lang="ru-RU" sz="2200" b="1" i="1" dirty="0" smtClean="0"/>
            </a:br>
            <a:r>
              <a:rPr lang="ru-RU" sz="2200" b="1" u="sng" dirty="0" smtClean="0"/>
              <a:t>Способ получения изображения</a:t>
            </a:r>
            <a:r>
              <a:rPr lang="ru-RU" sz="2200" b="1" i="1" dirty="0" smtClean="0"/>
              <a:t>: </a:t>
            </a:r>
            <a:br>
              <a:rPr lang="ru-RU" sz="2200" b="1" i="1" dirty="0" smtClean="0"/>
            </a:br>
            <a:r>
              <a:rPr lang="ru-RU" sz="2200" b="1" i="1" dirty="0" smtClean="0"/>
              <a:t>обмакивание в жидкую</a:t>
            </a:r>
            <a:br>
              <a:rPr lang="ru-RU" sz="2200" b="1" i="1" dirty="0" smtClean="0"/>
            </a:br>
            <a:r>
              <a:rPr lang="ru-RU" sz="2200" b="1" i="1" dirty="0" smtClean="0"/>
              <a:t> краску и </a:t>
            </a:r>
            <a:br>
              <a:rPr lang="ru-RU" sz="2200" b="1" i="1" dirty="0" smtClean="0"/>
            </a:br>
            <a:r>
              <a:rPr lang="ru-RU" sz="2200" b="1" i="1" dirty="0" smtClean="0"/>
              <a:t>рисование по разной </a:t>
            </a:r>
            <a:br>
              <a:rPr lang="ru-RU" sz="2200" b="1" i="1" dirty="0" smtClean="0"/>
            </a:br>
            <a:r>
              <a:rPr lang="ru-RU" sz="2200" b="1" i="1" dirty="0" smtClean="0"/>
              <a:t>поверхности</a:t>
            </a:r>
            <a:r>
              <a:rPr lang="ru-RU" sz="2200" dirty="0" smtClean="0"/>
              <a:t>.</a:t>
            </a:r>
            <a:r>
              <a:rPr lang="ru-RU" sz="2400" dirty="0" smtClean="0"/>
              <a:t/>
            </a:r>
            <a:br>
              <a:rPr lang="ru-RU" sz="2400" dirty="0" smtClean="0"/>
            </a:br>
            <a:endParaRPr lang="ru-RU" sz="2200" b="1" i="1" dirty="0"/>
          </a:p>
        </p:txBody>
      </p:sp>
      <p:sp>
        <p:nvSpPr>
          <p:cNvPr id="35843" name="Содержимое 2"/>
          <p:cNvSpPr>
            <a:spLocks noGrp="1"/>
          </p:cNvSpPr>
          <p:nvPr>
            <p:ph idx="4294967295"/>
          </p:nvPr>
        </p:nvSpPr>
        <p:spPr>
          <a:xfrm>
            <a:off x="457200" y="5373688"/>
            <a:ext cx="8229600" cy="752475"/>
          </a:xfrm>
        </p:spPr>
        <p:txBody>
          <a:bodyPr/>
          <a:lstStyle/>
          <a:p>
            <a:endParaRPr lang="ru-RU" smtClean="0"/>
          </a:p>
        </p:txBody>
      </p:sp>
      <p:pic>
        <p:nvPicPr>
          <p:cNvPr id="1026" name="Picture 2"/>
          <p:cNvPicPr>
            <a:picLocks noChangeAspect="1" noChangeArrowheads="1"/>
          </p:cNvPicPr>
          <p:nvPr/>
        </p:nvPicPr>
        <p:blipFill>
          <a:blip r:embed="rId2" cstate="email"/>
          <a:srcRect/>
          <a:stretch>
            <a:fillRect/>
          </a:stretch>
        </p:blipFill>
        <p:spPr bwMode="auto">
          <a:xfrm>
            <a:off x="3923928" y="4797152"/>
            <a:ext cx="2160240" cy="154302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4" name="Picture 2"/>
          <p:cNvPicPr>
            <a:picLocks noChangeAspect="1" noChangeArrowheads="1"/>
          </p:cNvPicPr>
          <p:nvPr/>
        </p:nvPicPr>
        <p:blipFill>
          <a:blip r:embed="rId3" cstate="email"/>
          <a:srcRect/>
          <a:stretch>
            <a:fillRect/>
          </a:stretch>
        </p:blipFill>
        <p:spPr bwMode="auto">
          <a:xfrm>
            <a:off x="6732240" y="4124971"/>
            <a:ext cx="1728192" cy="230682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p:strips/>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539552" y="404664"/>
            <a:ext cx="8229600" cy="4680520"/>
          </a:xfrm>
          <a:noFill/>
          <a:ln/>
        </p:spPr>
        <p:txBody>
          <a:bodyPr rtlCol="0">
            <a:noAutofit/>
          </a:bodyPr>
          <a:lstStyle/>
          <a:p>
            <a:pPr algn="l" fontAlgn="auto">
              <a:spcAft>
                <a:spcPts val="0"/>
              </a:spcAft>
              <a:defRPr/>
            </a:pPr>
            <a:r>
              <a:rPr lang="ru-RU" sz="3800" b="1" i="1" dirty="0" smtClean="0">
                <a:solidFill>
                  <a:srgbClr val="FFFF00"/>
                </a:solidFill>
              </a:rPr>
              <a:t>        </a:t>
            </a:r>
            <a:r>
              <a:rPr lang="ru-RU" sz="3800" b="1" i="1" dirty="0" smtClean="0">
                <a:ln w="12700">
                  <a:solidFill>
                    <a:schemeClr val="tx1"/>
                  </a:solidFill>
                  <a:prstDash val="solid"/>
                </a:ln>
                <a:solidFill>
                  <a:srgbClr val="FFFF00"/>
                </a:solidFill>
                <a:effectLst>
                  <a:outerShdw blurRad="41275" dist="20320" dir="1800000" algn="tl" rotWithShape="0">
                    <a:srgbClr val="000000">
                      <a:alpha val="40000"/>
                    </a:srgbClr>
                  </a:outerShdw>
                </a:effectLst>
              </a:rPr>
              <a:t>Рисование песком (крупой).</a:t>
            </a:r>
            <a:r>
              <a:rPr lang="ru-RU" sz="2200" dirty="0" smtClean="0"/>
              <a:t/>
            </a:r>
            <a:br>
              <a:rPr lang="ru-RU" sz="2200" dirty="0" smtClean="0"/>
            </a:br>
            <a:r>
              <a:rPr lang="ru-RU" sz="2200" b="1" u="sng" dirty="0" smtClean="0"/>
              <a:t>Возраст: </a:t>
            </a:r>
            <a:r>
              <a:rPr lang="ru-RU" sz="2200" b="1" i="1" dirty="0" smtClean="0"/>
              <a:t>от шести лет.</a:t>
            </a:r>
            <a:br>
              <a:rPr lang="ru-RU" sz="2200" b="1" i="1" dirty="0" smtClean="0"/>
            </a:br>
            <a:r>
              <a:rPr lang="ru-RU" sz="2200" b="1" u="sng" dirty="0" smtClean="0"/>
              <a:t>Средства выразительности: </a:t>
            </a:r>
            <a:r>
              <a:rPr lang="ru-RU" sz="2200" b="1" i="1" dirty="0" smtClean="0"/>
              <a:t>объем.</a:t>
            </a:r>
            <a:br>
              <a:rPr lang="ru-RU" sz="2200" b="1" i="1" dirty="0" smtClean="0"/>
            </a:br>
            <a:r>
              <a:rPr lang="ru-RU" sz="2200" b="1" u="sng" dirty="0" smtClean="0"/>
              <a:t>Материалы:</a:t>
            </a:r>
            <a:r>
              <a:rPr lang="ru-RU" sz="2200" b="1" i="1" dirty="0" smtClean="0"/>
              <a:t> чистый песок или манная крупа, клей ПВА, картон, кисти для клея, простой</a:t>
            </a:r>
            <a:br>
              <a:rPr lang="ru-RU" sz="2200" b="1" i="1" dirty="0" smtClean="0"/>
            </a:br>
            <a:r>
              <a:rPr lang="ru-RU" sz="2200" b="1" i="1" dirty="0" smtClean="0"/>
              <a:t>карандаш.</a:t>
            </a:r>
            <a:br>
              <a:rPr lang="ru-RU" sz="2200" b="1" i="1" dirty="0" smtClean="0"/>
            </a:br>
            <a:r>
              <a:rPr lang="ru-RU" sz="2200" b="1" u="sng" dirty="0" smtClean="0"/>
              <a:t>Способ получения: </a:t>
            </a:r>
            <a:r>
              <a:rPr lang="ru-RU" sz="2200" b="1" i="1" dirty="0" smtClean="0"/>
              <a:t>Ребенок готовит картон нужного цвета, простым карандашом наносит</a:t>
            </a:r>
            <a:br>
              <a:rPr lang="ru-RU" sz="2200" b="1" i="1" dirty="0" smtClean="0"/>
            </a:br>
            <a:r>
              <a:rPr lang="ru-RU" sz="2200" b="1" i="1" dirty="0" smtClean="0"/>
              <a:t>необходимый рисунок, потом каждый предмет по очереди намазывает клеем и посыпает</a:t>
            </a:r>
            <a:br>
              <a:rPr lang="ru-RU" sz="2200" b="1" i="1" dirty="0" smtClean="0"/>
            </a:br>
            <a:r>
              <a:rPr lang="ru-RU" sz="2200" b="1" i="1" dirty="0" smtClean="0"/>
              <a:t>аккуратно песком, лишний песок ссыпает на поднос. Если нужно придать больший объем,</a:t>
            </a:r>
            <a:br>
              <a:rPr lang="ru-RU" sz="2200" b="1" i="1" dirty="0" smtClean="0"/>
            </a:br>
            <a:r>
              <a:rPr lang="ru-RU" sz="2200" b="1" i="1" dirty="0" smtClean="0"/>
              <a:t>то этот предмет намазывает клеем несколько раз по поверхности песка.</a:t>
            </a:r>
            <a:r>
              <a:rPr lang="ru-RU" sz="2200" dirty="0" smtClean="0"/>
              <a:t/>
            </a:r>
            <a:br>
              <a:rPr lang="ru-RU" sz="2200" dirty="0" smtClean="0"/>
            </a:br>
            <a:r>
              <a:rPr lang="ru-RU" sz="2200" b="1" dirty="0" smtClean="0"/>
              <a:t/>
            </a:r>
            <a:br>
              <a:rPr lang="ru-RU" sz="2200" b="1" dirty="0" smtClean="0"/>
            </a:br>
            <a:endParaRPr lang="ru-RU" sz="2200" dirty="0"/>
          </a:p>
        </p:txBody>
      </p:sp>
      <p:pic>
        <p:nvPicPr>
          <p:cNvPr id="15365" name="Picture 5"/>
          <p:cNvPicPr>
            <a:picLocks noGrp="1" noChangeAspect="1" noChangeArrowheads="1"/>
          </p:cNvPicPr>
          <p:nvPr>
            <p:ph idx="4294967295"/>
          </p:nvPr>
        </p:nvPicPr>
        <p:blipFill>
          <a:blip r:embed="rId2" cstate="email"/>
          <a:srcRect/>
          <a:stretch>
            <a:fillRect/>
          </a:stretch>
        </p:blipFill>
        <p:spPr>
          <a:xfrm>
            <a:off x="3419873" y="4673490"/>
            <a:ext cx="2664296" cy="1952461"/>
          </a:xfrm>
          <a:ln w="190500" cap="sq">
            <a:solidFill>
              <a:srgbClr val="C8C6BD"/>
            </a:solidFill>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5366" name="Picture 6"/>
          <p:cNvPicPr>
            <a:picLocks noChangeAspect="1" noChangeArrowheads="1"/>
          </p:cNvPicPr>
          <p:nvPr/>
        </p:nvPicPr>
        <p:blipFill>
          <a:blip r:embed="rId3" cstate="email"/>
          <a:srcRect/>
          <a:stretch>
            <a:fillRect/>
          </a:stretch>
        </p:blipFill>
        <p:spPr bwMode="auto">
          <a:xfrm>
            <a:off x="395536" y="4977664"/>
            <a:ext cx="2448272" cy="164409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5367" name="Picture 7"/>
          <p:cNvPicPr>
            <a:picLocks noChangeAspect="1" noChangeArrowheads="1"/>
          </p:cNvPicPr>
          <p:nvPr/>
        </p:nvPicPr>
        <p:blipFill>
          <a:blip r:embed="rId4" cstate="email"/>
          <a:srcRect/>
          <a:stretch>
            <a:fillRect/>
          </a:stretch>
        </p:blipFill>
        <p:spPr bwMode="auto">
          <a:xfrm>
            <a:off x="6516217" y="4918710"/>
            <a:ext cx="2448271" cy="167752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p:strips dir="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467544" y="188640"/>
            <a:ext cx="8229600" cy="4680520"/>
          </a:xfrm>
          <a:noFill/>
          <a:ln/>
        </p:spPr>
        <p:txBody>
          <a:bodyPr rtlCol="0">
            <a:normAutofit fontScale="90000"/>
          </a:bodyPr>
          <a:lstStyle/>
          <a:p>
            <a:pPr algn="l" fontAlgn="auto">
              <a:spcAft>
                <a:spcPts val="0"/>
              </a:spcAft>
              <a:defRPr/>
            </a:pPr>
            <a:r>
              <a:rPr lang="en-US" sz="4200" dirty="0" smtClean="0">
                <a:solidFill>
                  <a:srgbClr val="FFFF00"/>
                </a:solidFill>
              </a:rPr>
              <a:t/>
            </a:r>
            <a:br>
              <a:rPr lang="en-US" sz="4200" dirty="0" smtClean="0">
                <a:solidFill>
                  <a:srgbClr val="FFFF00"/>
                </a:solidFill>
              </a:rPr>
            </a:br>
            <a:r>
              <a:rPr lang="en-US" sz="4200" dirty="0" smtClean="0">
                <a:solidFill>
                  <a:srgbClr val="FFFF00"/>
                </a:solidFill>
              </a:rPr>
              <a:t>            </a:t>
            </a:r>
            <a:r>
              <a:rPr lang="ru-RU" sz="4200" b="1" dirty="0" smtClean="0">
                <a:ln w="12700">
                  <a:solidFill>
                    <a:schemeClr val="tx1"/>
                  </a:solidFill>
                  <a:prstDash val="solid"/>
                </a:ln>
                <a:solidFill>
                  <a:srgbClr val="FFFF00"/>
                </a:solidFill>
                <a:effectLst>
                  <a:outerShdw blurRad="41275" dist="20320" dir="1800000" algn="tl" rotWithShape="0">
                    <a:srgbClr val="000000">
                      <a:alpha val="40000"/>
                    </a:srgbClr>
                  </a:outerShdw>
                </a:effectLst>
              </a:rPr>
              <a:t>Чёрно-белый </a:t>
            </a:r>
            <a:r>
              <a:rPr lang="ru-RU" sz="4200" b="1" dirty="0" err="1" smtClean="0">
                <a:ln w="12700">
                  <a:solidFill>
                    <a:schemeClr val="tx1"/>
                  </a:solidFill>
                  <a:prstDash val="solid"/>
                </a:ln>
                <a:solidFill>
                  <a:srgbClr val="FFFF00"/>
                </a:solidFill>
                <a:effectLst>
                  <a:outerShdw blurRad="41275" dist="20320" dir="1800000" algn="tl" rotWithShape="0">
                    <a:srgbClr val="000000">
                      <a:alpha val="40000"/>
                    </a:srgbClr>
                  </a:outerShdw>
                </a:effectLst>
              </a:rPr>
              <a:t>граттаж</a:t>
            </a:r>
            <a:r>
              <a:rPr lang="en-US" sz="4200" b="1" dirty="0" smtClean="0">
                <a:ln w="12700">
                  <a:solidFill>
                    <a:schemeClr val="tx1"/>
                  </a:solidFill>
                  <a:prstDash val="solid"/>
                </a:ln>
                <a:solidFill>
                  <a:srgbClr val="FFFF00"/>
                </a:solidFill>
                <a:effectLst>
                  <a:outerShdw blurRad="41275" dist="20320" dir="1800000" algn="tl" rotWithShape="0">
                    <a:srgbClr val="000000">
                      <a:alpha val="40000"/>
                    </a:srgbClr>
                  </a:outerShdw>
                </a:effectLst>
              </a:rPr>
              <a:t/>
            </a:r>
            <a:br>
              <a:rPr lang="en-US" sz="4200" b="1" dirty="0" smtClean="0">
                <a:ln w="12700">
                  <a:solidFill>
                    <a:schemeClr val="tx1"/>
                  </a:solidFill>
                  <a:prstDash val="solid"/>
                </a:ln>
                <a:solidFill>
                  <a:srgbClr val="FFFF00"/>
                </a:solidFill>
                <a:effectLst>
                  <a:outerShdw blurRad="41275" dist="20320" dir="1800000" algn="tl" rotWithShape="0">
                    <a:srgbClr val="000000">
                      <a:alpha val="40000"/>
                    </a:srgbClr>
                  </a:outerShdw>
                </a:effectLst>
              </a:rPr>
            </a:br>
            <a:r>
              <a:rPr lang="en-US" sz="4200" b="1" dirty="0" smtClean="0">
                <a:ln w="12700">
                  <a:solidFill>
                    <a:schemeClr val="tx1"/>
                  </a:solidFill>
                  <a:prstDash val="solid"/>
                </a:ln>
                <a:solidFill>
                  <a:srgbClr val="FFFF00"/>
                </a:solidFill>
                <a:effectLst>
                  <a:outerShdw blurRad="41275" dist="20320" dir="1800000" algn="tl" rotWithShape="0">
                    <a:srgbClr val="000000">
                      <a:alpha val="40000"/>
                    </a:srgbClr>
                  </a:outerShdw>
                </a:effectLst>
              </a:rPr>
              <a:t>             </a:t>
            </a:r>
            <a:r>
              <a:rPr lang="ru-RU" sz="4200" b="1" dirty="0" smtClean="0">
                <a:ln w="12700">
                  <a:solidFill>
                    <a:schemeClr val="tx1"/>
                  </a:solidFill>
                  <a:prstDash val="solid"/>
                </a:ln>
                <a:solidFill>
                  <a:srgbClr val="FFFF00"/>
                </a:solidFill>
                <a:effectLst>
                  <a:outerShdw blurRad="41275" dist="20320" dir="1800000" algn="tl" rotWithShape="0">
                    <a:srgbClr val="000000">
                      <a:alpha val="40000"/>
                    </a:srgbClr>
                  </a:outerShdw>
                </a:effectLst>
              </a:rPr>
              <a:t>(грунтованный лист )</a:t>
            </a:r>
            <a:r>
              <a:rPr lang="ru-RU" sz="2200" b="1" i="1" dirty="0" smtClean="0"/>
              <a:t/>
            </a:r>
            <a:br>
              <a:rPr lang="ru-RU" sz="2200" b="1" i="1" dirty="0" smtClean="0"/>
            </a:br>
            <a:r>
              <a:rPr lang="ru-RU" sz="2400" b="1" u="sng" dirty="0" smtClean="0"/>
              <a:t>Возраст:</a:t>
            </a:r>
            <a:r>
              <a:rPr lang="ru-RU" sz="2400" b="1" i="1" dirty="0" smtClean="0"/>
              <a:t> от 5 лет</a:t>
            </a:r>
            <a:br>
              <a:rPr lang="ru-RU" sz="2400" b="1" i="1" dirty="0" smtClean="0"/>
            </a:br>
            <a:r>
              <a:rPr lang="ru-RU" sz="2400" b="1" u="sng" dirty="0" smtClean="0"/>
              <a:t>Средства выразительности: </a:t>
            </a:r>
            <a:r>
              <a:rPr lang="ru-RU" sz="2400" b="1" i="1" dirty="0" smtClean="0"/>
              <a:t>линия, штрих, контраст. </a:t>
            </a:r>
            <a:br>
              <a:rPr lang="ru-RU" sz="2400" b="1" i="1" dirty="0" smtClean="0"/>
            </a:br>
            <a:r>
              <a:rPr lang="ru-RU" sz="2400" b="1" u="sng" dirty="0" smtClean="0"/>
              <a:t>Материалы: </a:t>
            </a:r>
            <a:r>
              <a:rPr lang="ru-RU" sz="2400" b="1" i="1" dirty="0" err="1" smtClean="0"/>
              <a:t>полукартон</a:t>
            </a:r>
            <a:r>
              <a:rPr lang="ru-RU" sz="2400" b="1" i="1" dirty="0" smtClean="0"/>
              <a:t>, либо плотная бумага белого цвета, свеча, широкая кисть, чёрная тушь, жидкое мыло (примерно одна капля на столовую ложку туши) или зубной порошок, мисочки для туши, палочка с заточенными концами. </a:t>
            </a:r>
            <a:br>
              <a:rPr lang="ru-RU" sz="2400" b="1" i="1" dirty="0" smtClean="0"/>
            </a:br>
            <a:r>
              <a:rPr lang="ru-RU" sz="2400" b="1" u="sng" dirty="0" smtClean="0"/>
              <a:t>Способ получения изображения: </a:t>
            </a:r>
            <a:r>
              <a:rPr lang="ru-RU" sz="2400" b="1" i="1" dirty="0" smtClean="0"/>
              <a:t>ребёнок натирает свечой лист так, чтобы он весь был покрыт слоем воска. Затем на него наносится тушь с жидким мылом, либо зубной порошок, в этом случае он заливается тушью без добавок. После высыхания палочкой процарапывается рисунок.</a:t>
            </a:r>
            <a:r>
              <a:rPr lang="ru-RU" sz="2200" dirty="0" smtClean="0"/>
              <a:t/>
            </a:r>
            <a:br>
              <a:rPr lang="ru-RU" sz="2200" dirty="0" smtClean="0"/>
            </a:br>
            <a:endParaRPr lang="ru-RU" sz="2200" dirty="0"/>
          </a:p>
        </p:txBody>
      </p:sp>
      <p:pic>
        <p:nvPicPr>
          <p:cNvPr id="4" name="Picture 8" descr="O:\Рабочий стол\Люба\фото\рисунки\DSCF6720.jpg"/>
          <p:cNvPicPr>
            <a:picLocks noGrp="1" noChangeAspect="1" noChangeArrowheads="1"/>
          </p:cNvPicPr>
          <p:nvPr>
            <p:ph idx="4294967295"/>
          </p:nvPr>
        </p:nvPicPr>
        <p:blipFill>
          <a:blip r:embed="rId2" cstate="email"/>
          <a:srcRect/>
          <a:stretch>
            <a:fillRect/>
          </a:stretch>
        </p:blipFill>
        <p:spPr>
          <a:xfrm>
            <a:off x="827584" y="5157192"/>
            <a:ext cx="2017006" cy="1512168"/>
          </a:xfrm>
          <a:ln w="190500" cap="sq">
            <a:solidFill>
              <a:srgbClr val="C8C6BD"/>
            </a:solidFill>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3075" name="Picture 3"/>
          <p:cNvPicPr>
            <a:picLocks noChangeAspect="1" noChangeArrowheads="1"/>
          </p:cNvPicPr>
          <p:nvPr/>
        </p:nvPicPr>
        <p:blipFill>
          <a:blip r:embed="rId3" cstate="email"/>
          <a:srcRect/>
          <a:stretch>
            <a:fillRect/>
          </a:stretch>
        </p:blipFill>
        <p:spPr bwMode="auto">
          <a:xfrm>
            <a:off x="4067944" y="5157192"/>
            <a:ext cx="2247900" cy="155257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3076" name="Picture 4"/>
          <p:cNvPicPr>
            <a:picLocks noChangeAspect="1" noChangeArrowheads="1"/>
          </p:cNvPicPr>
          <p:nvPr/>
        </p:nvPicPr>
        <p:blipFill>
          <a:blip r:embed="rId4" cstate="email"/>
          <a:srcRect/>
          <a:stretch>
            <a:fillRect/>
          </a:stretch>
        </p:blipFill>
        <p:spPr bwMode="auto">
          <a:xfrm>
            <a:off x="7452320" y="4820477"/>
            <a:ext cx="1368152" cy="182420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p:strips dir="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395536" y="-315416"/>
            <a:ext cx="8229600" cy="4954562"/>
          </a:xfrm>
          <a:noFill/>
          <a:ln/>
        </p:spPr>
        <p:txBody>
          <a:bodyPr rtlCol="0">
            <a:normAutofit fontScale="90000"/>
          </a:bodyPr>
          <a:lstStyle/>
          <a:p>
            <a:pPr algn="l" fontAlgn="auto">
              <a:spcAft>
                <a:spcPts val="0"/>
              </a:spcAft>
              <a:defRPr/>
            </a:pPr>
            <a:r>
              <a:rPr lang="en-US" sz="4200" dirty="0" smtClean="0">
                <a:solidFill>
                  <a:srgbClr val="FFFF00"/>
                </a:solidFill>
              </a:rPr>
              <a:t>                 </a:t>
            </a:r>
            <a:r>
              <a:rPr lang="ru-RU" sz="42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rPr>
              <a:t>Цветной </a:t>
            </a:r>
            <a:r>
              <a:rPr lang="ru-RU" sz="4200" b="1" dirty="0" err="1"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rPr>
              <a:t>граттаж</a:t>
            </a:r>
            <a:r>
              <a:rPr lang="ru-RU" dirty="0" smtClean="0"/>
              <a:t/>
            </a:r>
            <a:br>
              <a:rPr lang="ru-RU" dirty="0" smtClean="0"/>
            </a:br>
            <a:r>
              <a:rPr lang="ru-RU" sz="2400" b="1" u="sng" dirty="0" smtClean="0"/>
              <a:t>Возраст:</a:t>
            </a:r>
            <a:r>
              <a:rPr lang="ru-RU" sz="2400" b="1" i="1" dirty="0" smtClean="0"/>
              <a:t> от 6 лет</a:t>
            </a:r>
            <a:br>
              <a:rPr lang="ru-RU" sz="2400" b="1" i="1" dirty="0" smtClean="0"/>
            </a:br>
            <a:r>
              <a:rPr lang="ru-RU" sz="2400" b="1" u="sng" dirty="0" smtClean="0"/>
              <a:t>Средства выразительности: </a:t>
            </a:r>
            <a:r>
              <a:rPr lang="ru-RU" sz="2400" b="1" i="1" dirty="0" smtClean="0"/>
              <a:t>линия, штрих, цвет.</a:t>
            </a:r>
            <a:br>
              <a:rPr lang="ru-RU" sz="2400" b="1" i="1" dirty="0" smtClean="0"/>
            </a:br>
            <a:r>
              <a:rPr lang="ru-RU" sz="2400" b="1" u="sng" dirty="0" smtClean="0"/>
              <a:t>Материалы: </a:t>
            </a:r>
            <a:r>
              <a:rPr lang="ru-RU" sz="2400" b="1" i="1" dirty="0" smtClean="0"/>
              <a:t>цветной картон или плотная бумага, предварительно раскрашенные акварелью либо фломастерами, свеча, широкая кисть, мисочки для гуаши, палочка с заточенными концами.</a:t>
            </a:r>
            <a:br>
              <a:rPr lang="ru-RU" sz="2400" b="1" i="1" dirty="0" smtClean="0"/>
            </a:br>
            <a:r>
              <a:rPr lang="ru-RU" sz="2400" b="1" u="sng" dirty="0" smtClean="0"/>
              <a:t>Способ получения изображения: </a:t>
            </a:r>
            <a:r>
              <a:rPr lang="ru-RU" sz="2400" b="1" i="1" dirty="0" smtClean="0"/>
              <a:t>ребёнок натирает свечой лист так, чтобы он весь был покрыт слоем воска. Затем лист закрашиваются гуашью, смешанной с жидким мылом. После высыхания палочкой процарапывается рисунок. Далее возможно </a:t>
            </a:r>
            <a:r>
              <a:rPr lang="ru-RU" sz="2400" b="1" i="1" dirty="0" err="1" smtClean="0"/>
              <a:t>дорисовывание</a:t>
            </a:r>
            <a:r>
              <a:rPr lang="ru-RU" sz="2400" b="1" i="1" dirty="0" smtClean="0"/>
              <a:t> недостающих деталей гуашью.</a:t>
            </a:r>
            <a:endParaRPr lang="ru-RU" sz="2400" b="1" i="1" dirty="0"/>
          </a:p>
        </p:txBody>
      </p:sp>
      <p:pic>
        <p:nvPicPr>
          <p:cNvPr id="4" name="Picture 5" descr="O:\Рабочий стол\Люба\фото\рисунки\DSCF6715.jpg"/>
          <p:cNvPicPr>
            <a:picLocks noChangeAspect="1" noChangeArrowheads="1"/>
          </p:cNvPicPr>
          <p:nvPr/>
        </p:nvPicPr>
        <p:blipFill>
          <a:blip r:embed="rId2" cstate="email"/>
          <a:srcRect/>
          <a:stretch>
            <a:fillRect/>
          </a:stretch>
        </p:blipFill>
        <p:spPr bwMode="auto">
          <a:xfrm>
            <a:off x="467544" y="4653136"/>
            <a:ext cx="2490797" cy="186809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4099" name="Picture 3"/>
          <p:cNvPicPr>
            <a:picLocks noChangeAspect="1" noChangeArrowheads="1"/>
          </p:cNvPicPr>
          <p:nvPr/>
        </p:nvPicPr>
        <p:blipFill>
          <a:blip r:embed="rId3" cstate="email"/>
          <a:srcRect/>
          <a:stretch>
            <a:fillRect/>
          </a:stretch>
        </p:blipFill>
        <p:spPr bwMode="auto">
          <a:xfrm>
            <a:off x="3707904" y="4437112"/>
            <a:ext cx="1634677" cy="227687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4100" name="Picture 4"/>
          <p:cNvPicPr>
            <a:picLocks noGrp="1" noChangeAspect="1" noChangeArrowheads="1"/>
          </p:cNvPicPr>
          <p:nvPr>
            <p:ph idx="4294967295"/>
          </p:nvPr>
        </p:nvPicPr>
        <p:blipFill>
          <a:blip r:embed="rId4" cstate="email"/>
          <a:srcRect/>
          <a:stretch>
            <a:fillRect/>
          </a:stretch>
        </p:blipFill>
        <p:spPr>
          <a:xfrm>
            <a:off x="6156176" y="4581128"/>
            <a:ext cx="2592288" cy="1944216"/>
          </a:xfrm>
          <a:ln w="190500" cap="sq">
            <a:solidFill>
              <a:srgbClr val="C8C6BD"/>
            </a:solidFill>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p:checke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467544" y="0"/>
            <a:ext cx="8229600" cy="3816424"/>
          </a:xfrm>
          <a:noFill/>
          <a:ln/>
        </p:spPr>
        <p:txBody>
          <a:bodyPr rtlCol="0">
            <a:normAutofit/>
          </a:bodyPr>
          <a:lstStyle/>
          <a:p>
            <a:pPr algn="l" fontAlgn="auto">
              <a:spcAft>
                <a:spcPts val="0"/>
              </a:spcAft>
              <a:defRPr/>
            </a:pPr>
            <a:r>
              <a:rPr lang="ru-RU" sz="3800" b="1" dirty="0" smtClean="0">
                <a:ln w="12700">
                  <a:solidFill>
                    <a:schemeClr val="tx1"/>
                  </a:solidFill>
                  <a:prstDash val="solid"/>
                </a:ln>
                <a:solidFill>
                  <a:srgbClr val="FFFF00"/>
                </a:solidFill>
                <a:effectLst>
                  <a:outerShdw blurRad="41275" dist="20320" dir="1800000" algn="tl" rotWithShape="0">
                    <a:srgbClr val="000000">
                      <a:alpha val="40000"/>
                    </a:srgbClr>
                  </a:outerShdw>
                </a:effectLst>
              </a:rPr>
              <a:t>            Рисование по мокрому</a:t>
            </a:r>
            <a:r>
              <a:rPr lang="ru-RU" sz="2200" b="1" dirty="0" smtClean="0"/>
              <a:t/>
            </a:r>
            <a:br>
              <a:rPr lang="ru-RU" sz="2200" b="1" dirty="0" smtClean="0"/>
            </a:br>
            <a:r>
              <a:rPr lang="ru-RU" sz="2200" b="1" u="sng" dirty="0" smtClean="0"/>
              <a:t>Возраст:</a:t>
            </a:r>
            <a:r>
              <a:rPr lang="ru-RU" sz="2200" b="1" i="1" dirty="0" smtClean="0"/>
              <a:t> от пяти лет.</a:t>
            </a:r>
            <a:br>
              <a:rPr lang="ru-RU" sz="2200" b="1" i="1" dirty="0" smtClean="0"/>
            </a:br>
            <a:r>
              <a:rPr lang="ru-RU" sz="2200" b="1" i="1" dirty="0" smtClean="0"/>
              <a:t> </a:t>
            </a:r>
            <a:r>
              <a:rPr lang="ru-RU" sz="2200" b="1" u="sng" dirty="0" smtClean="0"/>
              <a:t>Средства выразительности: </a:t>
            </a:r>
            <a:r>
              <a:rPr lang="ru-RU" sz="2200" b="1" i="1" dirty="0" smtClean="0"/>
              <a:t>точка, фактура.</a:t>
            </a:r>
            <a:br>
              <a:rPr lang="ru-RU" sz="2200" b="1" i="1" dirty="0" smtClean="0"/>
            </a:br>
            <a:r>
              <a:rPr lang="ru-RU" sz="2200" b="1" u="sng" dirty="0" smtClean="0"/>
              <a:t>Материалы: </a:t>
            </a:r>
            <a:r>
              <a:rPr lang="ru-RU" sz="2200" b="1" i="1" dirty="0" smtClean="0"/>
              <a:t>бумага, гуашь, жесткая кисть, кусочек плотного картона либо пластика (5x5 см).</a:t>
            </a:r>
            <a:br>
              <a:rPr lang="ru-RU" sz="2200" b="1" i="1" dirty="0" smtClean="0"/>
            </a:br>
            <a:r>
              <a:rPr lang="ru-RU" sz="2200" b="1" u="sng" dirty="0" smtClean="0"/>
              <a:t>Способ получения изображения: </a:t>
            </a:r>
            <a:r>
              <a:rPr lang="ru-RU" sz="2200" b="1" i="1" dirty="0" smtClean="0"/>
              <a:t>ребенок набирает краску на кисть и ударяет кистью о картон, который держит над бумагой. Краска разбрызгивается на бумагу.</a:t>
            </a:r>
            <a:endParaRPr lang="ru-RU" sz="2200" dirty="0"/>
          </a:p>
        </p:txBody>
      </p:sp>
      <p:sp>
        <p:nvSpPr>
          <p:cNvPr id="39939" name="Содержимое 2"/>
          <p:cNvSpPr>
            <a:spLocks noGrp="1"/>
          </p:cNvSpPr>
          <p:nvPr>
            <p:ph idx="4294967295"/>
          </p:nvPr>
        </p:nvSpPr>
        <p:spPr>
          <a:xfrm>
            <a:off x="457200" y="5373688"/>
            <a:ext cx="8229600" cy="752475"/>
          </a:xfrm>
        </p:spPr>
        <p:txBody>
          <a:bodyPr/>
          <a:lstStyle/>
          <a:p>
            <a:endParaRPr lang="ru-RU" smtClean="0"/>
          </a:p>
        </p:txBody>
      </p:sp>
      <p:pic>
        <p:nvPicPr>
          <p:cNvPr id="4" name="Picture 2" descr="O:\Рабочий стол\Люба\фото\рисунки\DSCF0717.jpg"/>
          <p:cNvPicPr>
            <a:picLocks noChangeAspect="1" noChangeArrowheads="1"/>
          </p:cNvPicPr>
          <p:nvPr/>
        </p:nvPicPr>
        <p:blipFill>
          <a:blip r:embed="rId2" cstate="email"/>
          <a:srcRect/>
          <a:stretch>
            <a:fillRect/>
          </a:stretch>
        </p:blipFill>
        <p:spPr bwMode="auto">
          <a:xfrm>
            <a:off x="323528" y="4365104"/>
            <a:ext cx="3154552" cy="210303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122" name="Picture 2"/>
          <p:cNvPicPr>
            <a:picLocks noChangeAspect="1" noChangeArrowheads="1"/>
          </p:cNvPicPr>
          <p:nvPr/>
        </p:nvPicPr>
        <p:blipFill>
          <a:blip r:embed="rId3" cstate="email"/>
          <a:srcRect/>
          <a:stretch>
            <a:fillRect/>
          </a:stretch>
        </p:blipFill>
        <p:spPr bwMode="auto">
          <a:xfrm>
            <a:off x="6084168" y="4293096"/>
            <a:ext cx="2880320" cy="206053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124" name="Picture 4"/>
          <p:cNvPicPr>
            <a:picLocks noChangeAspect="1" noChangeArrowheads="1"/>
          </p:cNvPicPr>
          <p:nvPr/>
        </p:nvPicPr>
        <p:blipFill>
          <a:blip r:embed="rId4" cstate="email"/>
          <a:srcRect/>
          <a:stretch>
            <a:fillRect/>
          </a:stretch>
        </p:blipFill>
        <p:spPr bwMode="auto">
          <a:xfrm>
            <a:off x="3779912" y="3429000"/>
            <a:ext cx="1944216" cy="310755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p:checker dir="ver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457200" y="0"/>
            <a:ext cx="8229600" cy="1417638"/>
          </a:xfrm>
          <a:noFill/>
          <a:ln/>
        </p:spPr>
        <p:txBody>
          <a:bodyPr rtlCol="0">
            <a:normAutofit/>
          </a:bodyPr>
          <a:lstStyle/>
          <a:p>
            <a:pPr fontAlgn="auto">
              <a:spcAft>
                <a:spcPts val="0"/>
              </a:spcAft>
              <a:defRPr/>
            </a:pPr>
            <a:r>
              <a:rPr lang="ru-RU" sz="4200" b="1" dirty="0" err="1" smtClean="0">
                <a:ln w="12700">
                  <a:solidFill>
                    <a:schemeClr val="tx1"/>
                  </a:solidFill>
                  <a:prstDash val="solid"/>
                </a:ln>
                <a:solidFill>
                  <a:srgbClr val="FFFF00"/>
                </a:solidFill>
                <a:effectLst>
                  <a:outerShdw blurRad="41275" dist="20320" dir="1800000" algn="tl" rotWithShape="0">
                    <a:srgbClr val="000000">
                      <a:alpha val="40000"/>
                    </a:srgbClr>
                  </a:outerShdw>
                </a:effectLst>
              </a:rPr>
              <a:t>Пластилинография</a:t>
            </a:r>
            <a:r>
              <a:rPr lang="ru-RU" sz="3800" dirty="0" smtClean="0"/>
              <a:t/>
            </a:r>
            <a:br>
              <a:rPr lang="ru-RU" sz="3800" dirty="0" smtClean="0"/>
            </a:br>
            <a:endParaRPr lang="ru-RU" sz="3800" dirty="0"/>
          </a:p>
        </p:txBody>
      </p:sp>
      <p:sp>
        <p:nvSpPr>
          <p:cNvPr id="40963" name="Содержимое 10"/>
          <p:cNvSpPr>
            <a:spLocks noGrp="1"/>
          </p:cNvSpPr>
          <p:nvPr>
            <p:ph idx="4294967295"/>
          </p:nvPr>
        </p:nvSpPr>
        <p:spPr>
          <a:xfrm>
            <a:off x="395288" y="765175"/>
            <a:ext cx="8569325" cy="4741863"/>
          </a:xfrm>
        </p:spPr>
        <p:txBody>
          <a:bodyPr/>
          <a:lstStyle/>
          <a:p>
            <a:r>
              <a:rPr lang="ru-RU" sz="2200" b="1" u="sng" smtClean="0"/>
              <a:t>Возраст:</a:t>
            </a:r>
            <a:r>
              <a:rPr lang="ru-RU" sz="2200" b="1" i="1" smtClean="0"/>
              <a:t> любой.</a:t>
            </a:r>
            <a:br>
              <a:rPr lang="ru-RU" sz="2200" b="1" i="1" smtClean="0"/>
            </a:br>
            <a:r>
              <a:rPr lang="ru-RU" sz="2200" b="1" i="1" smtClean="0"/>
              <a:t> </a:t>
            </a:r>
            <a:r>
              <a:rPr lang="ru-RU" sz="2200" b="1" u="sng" smtClean="0"/>
              <a:t>Средства выразительности: </a:t>
            </a:r>
            <a:r>
              <a:rPr lang="ru-RU" sz="2200" b="1" i="1" smtClean="0"/>
              <a:t>объем, цвет, фактура.</a:t>
            </a:r>
            <a:br>
              <a:rPr lang="ru-RU" sz="2200" b="1" i="1" smtClean="0"/>
            </a:br>
            <a:r>
              <a:rPr lang="ru-RU" sz="2200" b="1" u="sng" smtClean="0"/>
              <a:t>Материалы: </a:t>
            </a:r>
            <a:r>
              <a:rPr lang="ru-RU" sz="2200" b="1" i="1" smtClean="0"/>
              <a:t>картон с контурным рисунком, стекло; набор пластилина; салфетка для рук; стеки; бросовый и природный материалы. </a:t>
            </a:r>
            <a:br>
              <a:rPr lang="ru-RU" sz="2200" b="1" i="1" smtClean="0"/>
            </a:br>
            <a:r>
              <a:rPr lang="ru-RU" sz="2200" b="1" u="sng" smtClean="0"/>
              <a:t>Способ получения изображения:</a:t>
            </a:r>
          </a:p>
          <a:p>
            <a:pPr>
              <a:buFont typeface="Arial" charset="0"/>
              <a:buNone/>
            </a:pPr>
            <a:r>
              <a:rPr lang="ru-RU" sz="2200" b="1" smtClean="0"/>
              <a:t>1</a:t>
            </a:r>
            <a:r>
              <a:rPr lang="ru-RU" sz="2000" b="1" smtClean="0"/>
              <a:t>.    Нанесение пластилина на картон. Можно сделать поверхность немного шероховатой. Для этого используются различные способы нанесения на поверхность пластилинового изображения рельефных точек, штрихов, полосок, извилин или каких-нибудь фигурных линий.</a:t>
            </a:r>
            <a:br>
              <a:rPr lang="ru-RU" sz="2000" b="1" smtClean="0"/>
            </a:br>
            <a:r>
              <a:rPr lang="ru-RU" sz="2000" b="1" smtClean="0"/>
              <a:t>Работать можно не только пальцами рук, но и стеками.</a:t>
            </a:r>
            <a:endParaRPr lang="ru-RU" sz="2000" smtClean="0"/>
          </a:p>
        </p:txBody>
      </p:sp>
      <p:pic>
        <p:nvPicPr>
          <p:cNvPr id="18" name="Picture 5"/>
          <p:cNvPicPr>
            <a:picLocks noChangeAspect="1" noChangeArrowheads="1"/>
          </p:cNvPicPr>
          <p:nvPr/>
        </p:nvPicPr>
        <p:blipFill>
          <a:blip r:embed="rId2" cstate="email"/>
          <a:srcRect/>
          <a:stretch>
            <a:fillRect/>
          </a:stretch>
        </p:blipFill>
        <p:spPr bwMode="auto">
          <a:xfrm>
            <a:off x="611560" y="4653136"/>
            <a:ext cx="2592288" cy="189077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9" name="Picture 6" descr="O:\Рабочий стол\Люба\фото\рисунки\DSCF6161.jpg"/>
          <p:cNvPicPr>
            <a:picLocks noChangeAspect="1" noChangeArrowheads="1"/>
          </p:cNvPicPr>
          <p:nvPr/>
        </p:nvPicPr>
        <p:blipFill>
          <a:blip r:embed="rId3" cstate="email"/>
          <a:srcRect/>
          <a:stretch>
            <a:fillRect/>
          </a:stretch>
        </p:blipFill>
        <p:spPr bwMode="auto">
          <a:xfrm rot="5400000">
            <a:off x="3594314" y="4766726"/>
            <a:ext cx="2060848" cy="154563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20" name="Picture 2" descr="O:\Рабочий стол\Люба\фото\рисунки\DSCF4383.jpg"/>
          <p:cNvPicPr>
            <a:picLocks noChangeAspect="1" noChangeArrowheads="1"/>
          </p:cNvPicPr>
          <p:nvPr/>
        </p:nvPicPr>
        <p:blipFill>
          <a:blip r:embed="rId4" cstate="email"/>
          <a:srcRect/>
          <a:stretch>
            <a:fillRect/>
          </a:stretch>
        </p:blipFill>
        <p:spPr bwMode="auto">
          <a:xfrm>
            <a:off x="5940152" y="4653136"/>
            <a:ext cx="2328259" cy="174619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p:newsflash/>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395288" y="188913"/>
            <a:ext cx="8229600" cy="1584325"/>
          </a:xfrm>
        </p:spPr>
        <p:txBody>
          <a:bodyPr rtlCol="0">
            <a:normAutofit fontScale="90000"/>
          </a:bodyPr>
          <a:lstStyle/>
          <a:p>
            <a:pPr algn="l" fontAlgn="auto">
              <a:spcAft>
                <a:spcPts val="0"/>
              </a:spcAft>
              <a:defRPr/>
            </a:pPr>
            <a:r>
              <a:rPr lang="ru-RU" sz="2200" b="1" dirty="0" smtClean="0"/>
              <a:t/>
            </a:r>
            <a:br>
              <a:rPr lang="ru-RU" sz="2200" b="1" dirty="0" smtClean="0"/>
            </a:br>
            <a:r>
              <a:rPr lang="ru-RU" sz="2400" b="1" dirty="0" smtClean="0"/>
              <a:t> 2.      На картон наносится тонкий слой пластилина, выравнивается стеком, а рисунок процарапывается стеком или палочкой. </a:t>
            </a:r>
            <a:r>
              <a:rPr lang="ru-RU" sz="2000" dirty="0" smtClean="0"/>
              <a:t/>
            </a:r>
            <a:br>
              <a:rPr lang="ru-RU" sz="2000" dirty="0" smtClean="0"/>
            </a:br>
            <a:r>
              <a:rPr lang="ru-RU" sz="2200" b="1" dirty="0" smtClean="0"/>
              <a:t/>
            </a:r>
            <a:br>
              <a:rPr lang="ru-RU" sz="2200" b="1" dirty="0" smtClean="0"/>
            </a:br>
            <a:endParaRPr lang="ru-RU" sz="2200" b="1" dirty="0"/>
          </a:p>
        </p:txBody>
      </p:sp>
      <p:pic>
        <p:nvPicPr>
          <p:cNvPr id="7170" name="Picture 2"/>
          <p:cNvPicPr>
            <a:picLocks noGrp="1" noChangeAspect="1" noChangeArrowheads="1"/>
          </p:cNvPicPr>
          <p:nvPr>
            <p:ph idx="4294967295"/>
          </p:nvPr>
        </p:nvPicPr>
        <p:blipFill>
          <a:blip r:embed="rId2" cstate="email"/>
          <a:srcRect/>
          <a:stretch>
            <a:fillRect/>
          </a:stretch>
        </p:blipFill>
        <p:spPr>
          <a:xfrm rot="5400000">
            <a:off x="2360651" y="2544004"/>
            <a:ext cx="4710729" cy="3312368"/>
          </a:xfrm>
          <a:ln w="190500" cap="sq">
            <a:solidFill>
              <a:srgbClr val="C8C6BD"/>
            </a:solidFill>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p:plus/>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457200" y="274638"/>
            <a:ext cx="8229600" cy="2938462"/>
          </a:xfrm>
        </p:spPr>
        <p:txBody>
          <a:bodyPr rtlCol="0">
            <a:normAutofit fontScale="90000"/>
          </a:bodyPr>
          <a:lstStyle/>
          <a:p>
            <a:pPr algn="l" fontAlgn="auto">
              <a:spcAft>
                <a:spcPts val="0"/>
              </a:spcAft>
              <a:defRPr/>
            </a:pP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3.      Рисовать пластилином “горошками”, «капельками» и “жгутиками”. Из пластилина катаются горошинки или капельки и выкладываются узором на грунтованную или чистую поверхность картона, заполняя весь рисунок. Техника “жгутиками” несколько сложнее в том, что надо скатать жгутики одинаковой толщины и выкладывать их на рисунок. Можно жгутики соединить вдвое и скрутить, тогда получится красивая косичка, основа контура рисунка.</a:t>
            </a:r>
            <a:r>
              <a:rPr lang="ru-RU" sz="2400" dirty="0" smtClean="0"/>
              <a:t/>
            </a:r>
            <a:br>
              <a:rPr lang="ru-RU" sz="2400" dirty="0" smtClean="0"/>
            </a:br>
            <a:r>
              <a:rPr lang="ru-RU" sz="2400" b="1" dirty="0" smtClean="0"/>
              <a:t/>
            </a:r>
            <a:br>
              <a:rPr lang="ru-RU" sz="2400" b="1" dirty="0" smtClean="0"/>
            </a:br>
            <a:endParaRPr lang="ru-RU" sz="2400" b="1" dirty="0"/>
          </a:p>
        </p:txBody>
      </p:sp>
      <p:sp>
        <p:nvSpPr>
          <p:cNvPr id="3" name="Содержимое 2"/>
          <p:cNvSpPr>
            <a:spLocks noGrp="1"/>
          </p:cNvSpPr>
          <p:nvPr>
            <p:ph idx="4294967295"/>
          </p:nvPr>
        </p:nvSpPr>
        <p:spPr>
          <a:xfrm>
            <a:off x="457200" y="5949950"/>
            <a:ext cx="8229600" cy="176213"/>
          </a:xfrm>
        </p:spPr>
        <p:txBody>
          <a:bodyPr rtlCol="0">
            <a:normAutofit fontScale="25000" lnSpcReduction="20000"/>
          </a:bodyPr>
          <a:lstStyle/>
          <a:p>
            <a:pPr fontAlgn="auto">
              <a:spcAft>
                <a:spcPts val="0"/>
              </a:spcAft>
              <a:buFont typeface="Arial" pitchFamily="34" charset="0"/>
              <a:buChar char="•"/>
              <a:defRPr/>
            </a:pPr>
            <a:endParaRPr lang="ru-RU" dirty="0"/>
          </a:p>
        </p:txBody>
      </p:sp>
      <p:pic>
        <p:nvPicPr>
          <p:cNvPr id="5" name="Picture 3"/>
          <p:cNvPicPr>
            <a:picLocks noChangeAspect="1" noChangeArrowheads="1"/>
          </p:cNvPicPr>
          <p:nvPr/>
        </p:nvPicPr>
        <p:blipFill>
          <a:blip r:embed="rId2" cstate="email"/>
          <a:srcRect/>
          <a:stretch>
            <a:fillRect/>
          </a:stretch>
        </p:blipFill>
        <p:spPr bwMode="auto">
          <a:xfrm>
            <a:off x="3419872" y="3573016"/>
            <a:ext cx="2160240" cy="283451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0" name="Picture 6" descr="O:\Рабочий стол\Люба\фото\рисунки\DSCF6409.jpg"/>
          <p:cNvPicPr>
            <a:picLocks noChangeAspect="1" noChangeArrowheads="1"/>
          </p:cNvPicPr>
          <p:nvPr/>
        </p:nvPicPr>
        <p:blipFill>
          <a:blip r:embed="rId3" cstate="email"/>
          <a:srcRect/>
          <a:stretch>
            <a:fillRect/>
          </a:stretch>
        </p:blipFill>
        <p:spPr bwMode="auto">
          <a:xfrm>
            <a:off x="5868144" y="3861048"/>
            <a:ext cx="3116164" cy="233712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1" name="Picture 2"/>
          <p:cNvPicPr>
            <a:picLocks noChangeAspect="1" noChangeArrowheads="1"/>
          </p:cNvPicPr>
          <p:nvPr/>
        </p:nvPicPr>
        <p:blipFill>
          <a:blip r:embed="rId4" cstate="email"/>
          <a:srcRect/>
          <a:stretch>
            <a:fillRect/>
          </a:stretch>
        </p:blipFill>
        <p:spPr bwMode="auto">
          <a:xfrm>
            <a:off x="323528" y="4005064"/>
            <a:ext cx="2736304" cy="192915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p:diamon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Заголовок 1"/>
          <p:cNvSpPr>
            <a:spLocks noGrp="1"/>
          </p:cNvSpPr>
          <p:nvPr>
            <p:ph type="title" idx="4294967295"/>
          </p:nvPr>
        </p:nvSpPr>
        <p:spPr>
          <a:xfrm>
            <a:off x="457200" y="274638"/>
            <a:ext cx="8229600" cy="2217737"/>
          </a:xfrm>
        </p:spPr>
        <p:txBody>
          <a:bodyPr/>
          <a:lstStyle/>
          <a:p>
            <a:pPr algn="l"/>
            <a:r>
              <a:rPr lang="ru-RU" sz="2200" b="1" smtClean="0"/>
              <a:t> 4.    На картон наносится рисунок, скатываются жгутики, размазываются пальцем к середине, затем заполняется центр элемента рисунка. Можно применять смешенный пластилин для большей цветовой гаммы. Работу можно сделать рельефной, накладывая на листики жилки из пластилина или мазками</a:t>
            </a:r>
            <a:endParaRPr lang="ru-RU" sz="2200" smtClean="0"/>
          </a:p>
        </p:txBody>
      </p:sp>
      <p:sp>
        <p:nvSpPr>
          <p:cNvPr id="44035" name="Содержимое 2"/>
          <p:cNvSpPr>
            <a:spLocks noGrp="1"/>
          </p:cNvSpPr>
          <p:nvPr>
            <p:ph idx="4294967295"/>
          </p:nvPr>
        </p:nvSpPr>
        <p:spPr>
          <a:xfrm>
            <a:off x="457200" y="5445125"/>
            <a:ext cx="8229600" cy="681038"/>
          </a:xfrm>
        </p:spPr>
        <p:txBody>
          <a:bodyPr/>
          <a:lstStyle/>
          <a:p>
            <a:endParaRPr lang="ru-RU" smtClean="0"/>
          </a:p>
        </p:txBody>
      </p:sp>
      <p:pic>
        <p:nvPicPr>
          <p:cNvPr id="49156" name="Picture 4"/>
          <p:cNvPicPr>
            <a:picLocks noChangeAspect="1" noChangeArrowheads="1"/>
          </p:cNvPicPr>
          <p:nvPr/>
        </p:nvPicPr>
        <p:blipFill>
          <a:blip r:embed="rId2" cstate="email"/>
          <a:srcRect/>
          <a:stretch>
            <a:fillRect/>
          </a:stretch>
        </p:blipFill>
        <p:spPr bwMode="auto">
          <a:xfrm>
            <a:off x="4860031" y="2924944"/>
            <a:ext cx="3701211" cy="264372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026" name="Picture 2"/>
          <p:cNvPicPr>
            <a:picLocks noChangeAspect="1" noChangeArrowheads="1"/>
          </p:cNvPicPr>
          <p:nvPr/>
        </p:nvPicPr>
        <p:blipFill>
          <a:blip r:embed="rId3" cstate="email"/>
          <a:srcRect/>
          <a:stretch>
            <a:fillRect/>
          </a:stretch>
        </p:blipFill>
        <p:spPr bwMode="auto">
          <a:xfrm>
            <a:off x="755576" y="2924944"/>
            <a:ext cx="3744416" cy="263170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p:circl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Заголовок 1"/>
          <p:cNvSpPr>
            <a:spLocks noGrp="1"/>
          </p:cNvSpPr>
          <p:nvPr>
            <p:ph type="title" idx="4294967295"/>
          </p:nvPr>
        </p:nvSpPr>
        <p:spPr>
          <a:xfrm>
            <a:off x="457200" y="-531813"/>
            <a:ext cx="8686800" cy="5256213"/>
          </a:xfrm>
        </p:spPr>
        <p:txBody>
          <a:bodyPr/>
          <a:lstStyle/>
          <a:p>
            <a:pPr algn="l"/>
            <a:r>
              <a:rPr lang="ru-RU" sz="2000" b="1" smtClean="0"/>
              <a:t>5.     Работа на стекле. В качестве эскиза можно выбрать любую понравившуюся картинку и  перевести ее на стекло, положив стекло на картинку. Это очень простой способ. Ребенок 4-5 лет вполне способен справиться с этой задачей. Далее необходимо подождать когда высохнет эскиз на стекле. Маркер сохнет быстрее (2-3  мин), тушь дольше (10мин). Основа, с нанесенным эскизом, готова! Прежде чем приступить к лепки, необходимо продумать сочетание цвета и подобрать нужные оттенки путем смешивания.</a:t>
            </a:r>
            <a:br>
              <a:rPr lang="ru-RU" sz="2000" b="1" smtClean="0"/>
            </a:br>
            <a:r>
              <a:rPr lang="ru-RU" sz="2000" b="1" smtClean="0"/>
              <a:t>Начинаем наносить выбранный цвет на  нужные детали рисунка с той стороны, на которой рисовали эскиз. Равномерно распределяем пальцем пластилин , не выходя за линии эскиза. Толщина слоя не более 2-3 мм. При этом контролируем нанесение пластилина на рисунок с лицевой стороны и подправляем. </a:t>
            </a:r>
          </a:p>
        </p:txBody>
      </p:sp>
      <p:sp>
        <p:nvSpPr>
          <p:cNvPr id="45059" name="Содержимое 2"/>
          <p:cNvSpPr>
            <a:spLocks noGrp="1"/>
          </p:cNvSpPr>
          <p:nvPr>
            <p:ph idx="4294967295"/>
          </p:nvPr>
        </p:nvSpPr>
        <p:spPr>
          <a:xfrm flipV="1">
            <a:off x="457200" y="6126163"/>
            <a:ext cx="8229600" cy="182562"/>
          </a:xfrm>
        </p:spPr>
        <p:txBody>
          <a:bodyPr/>
          <a:lstStyle/>
          <a:p>
            <a:endParaRPr lang="ru-RU" sz="2000" smtClean="0"/>
          </a:p>
        </p:txBody>
      </p:sp>
      <p:pic>
        <p:nvPicPr>
          <p:cNvPr id="48130" name="Picture 2"/>
          <p:cNvPicPr>
            <a:picLocks noChangeAspect="1" noChangeArrowheads="1"/>
          </p:cNvPicPr>
          <p:nvPr/>
        </p:nvPicPr>
        <p:blipFill>
          <a:blip r:embed="rId2" cstate="email"/>
          <a:srcRect/>
          <a:stretch>
            <a:fillRect/>
          </a:stretch>
        </p:blipFill>
        <p:spPr bwMode="auto">
          <a:xfrm>
            <a:off x="2339752" y="4005064"/>
            <a:ext cx="2448272" cy="243819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48131" name="Picture 3"/>
          <p:cNvPicPr>
            <a:picLocks noChangeAspect="1" noChangeArrowheads="1"/>
          </p:cNvPicPr>
          <p:nvPr/>
        </p:nvPicPr>
        <p:blipFill>
          <a:blip r:embed="rId3" cstate="email"/>
          <a:srcRect/>
          <a:stretch>
            <a:fillRect/>
          </a:stretch>
        </p:blipFill>
        <p:spPr bwMode="auto">
          <a:xfrm>
            <a:off x="5292080" y="4005064"/>
            <a:ext cx="2880320" cy="241374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p:strips dir="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fontAlgn="auto">
              <a:spcAft>
                <a:spcPts val="0"/>
              </a:spcAft>
              <a:defRPr/>
            </a:pPr>
            <a:r>
              <a:rPr lang="ru-RU" b="1" dirty="0" smtClean="0">
                <a:ln w="12700">
                  <a:solidFill>
                    <a:schemeClr val="tx1"/>
                  </a:solidFill>
                  <a:prstDash val="solid"/>
                </a:ln>
                <a:solidFill>
                  <a:srgbClr val="FFFF00"/>
                </a:solidFill>
                <a:effectLst>
                  <a:outerShdw blurRad="41275" dist="20320" dir="1800000" algn="tl" rotWithShape="0">
                    <a:srgbClr val="000000">
                      <a:alpha val="40000"/>
                    </a:srgbClr>
                  </a:outerShdw>
                </a:effectLst>
                <a:latin typeface="Segoe Print" pitchFamily="2" charset="0"/>
              </a:rPr>
              <a:t>Рисование с использованием нетрадиционной техники – </a:t>
            </a:r>
            <a:endParaRPr lang="ru-RU" b="1" dirty="0">
              <a:ln w="12700">
                <a:solidFill>
                  <a:schemeClr val="tx1"/>
                </a:solidFill>
                <a:prstDash val="solid"/>
              </a:ln>
              <a:solidFill>
                <a:srgbClr val="FFFF00"/>
              </a:solidFill>
              <a:effectLst>
                <a:outerShdw blurRad="41275" dist="20320" dir="1800000" algn="tl" rotWithShape="0">
                  <a:srgbClr val="000000">
                    <a:alpha val="40000"/>
                  </a:srgbClr>
                </a:outerShdw>
              </a:effectLst>
              <a:latin typeface="Segoe Print" pitchFamily="2" charset="0"/>
            </a:endParaRPr>
          </a:p>
        </p:txBody>
      </p:sp>
      <p:sp>
        <p:nvSpPr>
          <p:cNvPr id="3" name="Содержимое 2"/>
          <p:cNvSpPr>
            <a:spLocks noGrp="1"/>
          </p:cNvSpPr>
          <p:nvPr>
            <p:ph idx="1"/>
          </p:nvPr>
        </p:nvSpPr>
        <p:spPr/>
        <p:txBody>
          <a:bodyPr rtlCol="0">
            <a:normAutofit/>
          </a:bodyPr>
          <a:lstStyle/>
          <a:p>
            <a:pPr fontAlgn="auto">
              <a:spcAft>
                <a:spcPts val="0"/>
              </a:spcAft>
              <a:buFont typeface="Arial" pitchFamily="34" charset="0"/>
              <a:buNone/>
              <a:defRPr/>
            </a:pPr>
            <a:r>
              <a:rPr lang="en-US" dirty="0" smtClean="0">
                <a:solidFill>
                  <a:srgbClr val="00B050"/>
                </a:solidFill>
                <a:effectLst>
                  <a:outerShdw blurRad="38100" dist="38100" dir="2700000" algn="tl">
                    <a:srgbClr val="000000">
                      <a:alpha val="43137"/>
                    </a:srgbClr>
                  </a:outerShdw>
                </a:effectLst>
                <a:latin typeface="Comic Sans MS" pitchFamily="66" charset="0"/>
              </a:rPr>
              <a:t>  </a:t>
            </a:r>
            <a:r>
              <a:rPr lang="ru-RU" b="1" dirty="0" smtClean="0">
                <a:ln w="12700">
                  <a:solidFill>
                    <a:schemeClr val="tx1"/>
                  </a:solidFill>
                  <a:prstDash val="solid"/>
                </a:ln>
                <a:solidFill>
                  <a:srgbClr val="0033CC"/>
                </a:solidFill>
                <a:effectLst>
                  <a:outerShdw blurRad="41275" dist="20320" dir="1800000" algn="tl" rotWithShape="0">
                    <a:srgbClr val="000000">
                      <a:alpha val="40000"/>
                    </a:srgbClr>
                  </a:outerShdw>
                </a:effectLst>
                <a:latin typeface="Segoe Print" pitchFamily="2" charset="0"/>
              </a:rPr>
              <a:t>это рисование направленное на умение отходить от стандарта. Главное условие: самостоятельно мыслить и получение неограниченных возможностей выразить в рисунке свои чувства и мысли, погрузиться в удивительный мир творчества.</a:t>
            </a:r>
            <a:endParaRPr lang="ru-RU" dirty="0" smtClean="0">
              <a:ln w="12700">
                <a:solidFill>
                  <a:schemeClr val="tx1"/>
                </a:solidFill>
                <a:prstDash val="solid"/>
              </a:ln>
              <a:solidFill>
                <a:srgbClr val="0033CC"/>
              </a:solidFill>
              <a:effectLst>
                <a:outerShdw blurRad="38100" dist="38100" dir="2700000" algn="tl">
                  <a:srgbClr val="000000">
                    <a:alpha val="43137"/>
                  </a:srgbClr>
                </a:outerShdw>
              </a:effectLst>
              <a:latin typeface="Segoe Print" pitchFamily="2" charset="0"/>
            </a:endParaRPr>
          </a:p>
          <a:p>
            <a:pPr fontAlgn="auto">
              <a:spcAft>
                <a:spcPts val="0"/>
              </a:spcAft>
              <a:buFont typeface="Arial" pitchFamily="34" charset="0"/>
              <a:buChar char="•"/>
              <a:defRPr/>
            </a:pPr>
            <a:endParaRPr lang="ru-RU" dirty="0"/>
          </a:p>
        </p:txBody>
      </p:sp>
    </p:spTree>
  </p:cSld>
  <p:clrMapOvr>
    <a:masterClrMapping/>
  </p:clrMapOvr>
  <p:transition>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noFill/>
          <a:ln/>
        </p:spPr>
        <p:txBody>
          <a:bodyPr rtlCol="0">
            <a:normAutofit/>
          </a:bodyPr>
          <a:lstStyle/>
          <a:p>
            <a:pPr fontAlgn="auto">
              <a:spcAft>
                <a:spcPts val="0"/>
              </a:spcAft>
              <a:defRPr/>
            </a:pPr>
            <a:r>
              <a:rPr lang="ru-RU" b="1" dirty="0" smtClean="0">
                <a:ln w="12700">
                  <a:solidFill>
                    <a:schemeClr val="tx1"/>
                  </a:solidFill>
                  <a:prstDash val="solid"/>
                </a:ln>
                <a:solidFill>
                  <a:srgbClr val="FFFF00"/>
                </a:solidFill>
                <a:effectLst>
                  <a:outerShdw blurRad="41275" dist="20320" dir="1800000" algn="tl" rotWithShape="0">
                    <a:srgbClr val="000000">
                      <a:alpha val="40000"/>
                    </a:srgbClr>
                  </a:outerShdw>
                </a:effectLst>
              </a:rPr>
              <a:t>Советы родителям</a:t>
            </a:r>
            <a:endParaRPr lang="ru-RU" b="1" dirty="0">
              <a:ln w="12700">
                <a:solidFill>
                  <a:schemeClr val="tx1"/>
                </a:solidFill>
                <a:prstDash val="solid"/>
              </a:ln>
              <a:solidFill>
                <a:srgbClr val="FFFF00"/>
              </a:solidFill>
              <a:effectLst>
                <a:outerShdw blurRad="41275" dist="20320" dir="1800000" algn="tl" rotWithShape="0">
                  <a:srgbClr val="000000">
                    <a:alpha val="40000"/>
                  </a:srgbClr>
                </a:outerShdw>
              </a:effectLst>
            </a:endParaRPr>
          </a:p>
        </p:txBody>
      </p:sp>
      <p:sp>
        <p:nvSpPr>
          <p:cNvPr id="3" name="Содержимое 2"/>
          <p:cNvSpPr>
            <a:spLocks noGrp="1"/>
          </p:cNvSpPr>
          <p:nvPr>
            <p:ph idx="4294967295"/>
          </p:nvPr>
        </p:nvSpPr>
        <p:spPr>
          <a:noFill/>
          <a:ln/>
        </p:spPr>
        <p:txBody>
          <a:bodyPr rtlCol="0">
            <a:normAutofit fontScale="70000" lnSpcReduction="20000"/>
          </a:bodyPr>
          <a:lstStyle/>
          <a:p>
            <a:pPr fontAlgn="auto">
              <a:spcAft>
                <a:spcPts val="0"/>
              </a:spcAft>
              <a:buClr>
                <a:srgbClr val="FFFF00"/>
              </a:buClr>
              <a:buFont typeface="Wingdings" pitchFamily="2" charset="2"/>
              <a:buChar char="v"/>
              <a:defRPr/>
            </a:pPr>
            <a:r>
              <a:rPr lang="ru-RU" b="1" i="1" dirty="0" smtClean="0"/>
              <a:t>материалы (карандаши, краски, кисти, фломастеры, восковые карандаши и т.д.) необходимо располагать в поле зрения малыша, чтобы у него возникло желание творить;</a:t>
            </a:r>
          </a:p>
          <a:p>
            <a:pPr fontAlgn="auto">
              <a:spcAft>
                <a:spcPts val="0"/>
              </a:spcAft>
              <a:buClr>
                <a:srgbClr val="FFFF00"/>
              </a:buClr>
              <a:buFont typeface="Wingdings" pitchFamily="2" charset="2"/>
              <a:buChar char="v"/>
              <a:defRPr/>
            </a:pPr>
            <a:r>
              <a:rPr lang="ru-RU" b="1" i="1" dirty="0" smtClean="0"/>
              <a:t>знакомьте его с окружающим миром вещей, живой и неживой природой, предметами изобразительного искусства, предлагайте  рисовать все, о чем ребенок любит говорить, и беседовать с ним обо всем, что он любит рисовать;</a:t>
            </a:r>
          </a:p>
          <a:p>
            <a:pPr fontAlgn="auto">
              <a:spcAft>
                <a:spcPts val="0"/>
              </a:spcAft>
              <a:buClr>
                <a:srgbClr val="FFFF00"/>
              </a:buClr>
              <a:buFont typeface="Wingdings" pitchFamily="2" charset="2"/>
              <a:buChar char="v"/>
              <a:defRPr/>
            </a:pPr>
            <a:r>
              <a:rPr lang="ru-RU" b="1" i="1" dirty="0" smtClean="0"/>
              <a:t>не критикуйте ребенка и не торопите, наоборот, время от времени стимулируйте занятия ребенка рисованием;</a:t>
            </a:r>
          </a:p>
          <a:p>
            <a:pPr marL="0" indent="0" fontAlgn="auto">
              <a:spcAft>
                <a:spcPts val="0"/>
              </a:spcAft>
              <a:buClr>
                <a:srgbClr val="FFFF00"/>
              </a:buClr>
              <a:buFont typeface="Wingdings 2" pitchFamily="18" charset="2"/>
              <a:buNone/>
              <a:defRPr/>
            </a:pPr>
            <a:r>
              <a:rPr lang="ru-RU" b="1" i="1" dirty="0" smtClean="0">
                <a:solidFill>
                  <a:schemeClr val="accent1">
                    <a:lumMod val="50000"/>
                  </a:schemeClr>
                </a:solidFill>
              </a:rPr>
              <a:t>     </a:t>
            </a:r>
          </a:p>
          <a:p>
            <a:pPr marL="0" indent="0" fontAlgn="auto">
              <a:spcAft>
                <a:spcPts val="0"/>
              </a:spcAft>
              <a:buClr>
                <a:srgbClr val="FFFF00"/>
              </a:buClr>
              <a:buFont typeface="Wingdings 2" pitchFamily="18" charset="2"/>
              <a:buNone/>
              <a:defRPr/>
            </a:pPr>
            <a:r>
              <a:rPr lang="ru-RU" b="1" i="1" dirty="0" smtClean="0">
                <a:solidFill>
                  <a:schemeClr val="accent1">
                    <a:lumMod val="50000"/>
                  </a:schemeClr>
                </a:solidFill>
              </a:rPr>
              <a:t>      </a:t>
            </a:r>
            <a:r>
              <a:rPr lang="ru-RU" b="1" dirty="0" smtClean="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rPr>
              <a:t>хвалите своего ребёнка, помогайте ему,  </a:t>
            </a:r>
          </a:p>
          <a:p>
            <a:pPr marL="0" indent="0" fontAlgn="auto">
              <a:spcAft>
                <a:spcPts val="0"/>
              </a:spcAft>
              <a:buClr>
                <a:srgbClr val="FFFF00"/>
              </a:buClr>
              <a:buFont typeface="Wingdings 2" pitchFamily="18" charset="2"/>
              <a:buNone/>
              <a:defRPr/>
            </a:pPr>
            <a:r>
              <a:rPr lang="ru-RU" b="1" dirty="0" smtClean="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rPr>
              <a:t>      доверяйте ему,         </a:t>
            </a:r>
          </a:p>
          <a:p>
            <a:pPr marL="0" indent="0" fontAlgn="auto">
              <a:spcAft>
                <a:spcPts val="0"/>
              </a:spcAft>
              <a:buClr>
                <a:srgbClr val="FFFF00"/>
              </a:buClr>
              <a:buFont typeface="Wingdings 2" pitchFamily="18" charset="2"/>
              <a:buNone/>
              <a:defRPr/>
            </a:pPr>
            <a:r>
              <a:rPr lang="ru-RU" b="1" dirty="0" smtClean="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rPr>
              <a:t>      ведь ваш ребёнок индивидуален</a:t>
            </a:r>
            <a:r>
              <a:rPr lang="ru-RU" sz="3600" b="1" dirty="0" smtClean="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rPr>
              <a:t>!</a:t>
            </a:r>
          </a:p>
          <a:p>
            <a:pPr fontAlgn="auto">
              <a:spcAft>
                <a:spcPts val="0"/>
              </a:spcAft>
              <a:buFont typeface="Arial" pitchFamily="34" charset="0"/>
              <a:buChar char="•"/>
              <a:defRPr/>
            </a:pPr>
            <a:endParaRPr lang="ru-RU" dirty="0"/>
          </a:p>
        </p:txBody>
      </p:sp>
    </p:spTree>
  </p:cSld>
  <p:clrMapOvr>
    <a:masterClrMapping/>
  </p:clrMapOvr>
  <p:transition>
    <p:strips dir="r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noFill/>
          <a:ln/>
        </p:spPr>
        <p:txBody>
          <a:bodyPr rtlCol="0">
            <a:normAutofit/>
          </a:bodyPr>
          <a:lstStyle/>
          <a:p>
            <a:pPr fontAlgn="auto">
              <a:spcAft>
                <a:spcPts val="0"/>
              </a:spcAft>
              <a:defRPr/>
            </a:pPr>
            <a:r>
              <a:rPr lang="ru-RU" b="1" dirty="0" smtClean="0">
                <a:ln w="12700">
                  <a:solidFill>
                    <a:schemeClr val="tx1"/>
                  </a:solidFill>
                  <a:prstDash val="solid"/>
                </a:ln>
                <a:solidFill>
                  <a:srgbClr val="FFFF00"/>
                </a:solidFill>
                <a:effectLst>
                  <a:outerShdw blurRad="41275" dist="20320" dir="1800000" algn="tl" rotWithShape="0">
                    <a:srgbClr val="000000">
                      <a:alpha val="40000"/>
                    </a:srgbClr>
                  </a:outerShdw>
                </a:effectLst>
              </a:rPr>
              <a:t>Рекомендации педагогам</a:t>
            </a:r>
            <a:endParaRPr lang="ru-RU" b="1" dirty="0">
              <a:ln w="12700">
                <a:solidFill>
                  <a:schemeClr val="tx1"/>
                </a:solidFill>
                <a:prstDash val="solid"/>
              </a:ln>
              <a:solidFill>
                <a:srgbClr val="FFFF00"/>
              </a:solidFill>
              <a:effectLst>
                <a:outerShdw blurRad="41275" dist="20320" dir="1800000" algn="tl" rotWithShape="0">
                  <a:srgbClr val="000000">
                    <a:alpha val="40000"/>
                  </a:srgbClr>
                </a:outerShdw>
              </a:effectLst>
            </a:endParaRPr>
          </a:p>
        </p:txBody>
      </p:sp>
      <p:sp>
        <p:nvSpPr>
          <p:cNvPr id="5" name="Содержимое 4"/>
          <p:cNvSpPr>
            <a:spLocks noGrp="1"/>
          </p:cNvSpPr>
          <p:nvPr>
            <p:ph idx="4294967295"/>
          </p:nvPr>
        </p:nvSpPr>
        <p:spPr/>
        <p:txBody>
          <a:bodyPr rtlCol="0">
            <a:normAutofit/>
          </a:bodyPr>
          <a:lstStyle/>
          <a:p>
            <a:pPr algn="just" fontAlgn="auto">
              <a:spcAft>
                <a:spcPts val="0"/>
              </a:spcAft>
              <a:buClr>
                <a:srgbClr val="FFFF00"/>
              </a:buClr>
              <a:buFont typeface="Wingdings" pitchFamily="2" charset="2"/>
              <a:buChar char="v"/>
              <a:defRPr/>
            </a:pPr>
            <a:r>
              <a:rPr lang="ru-RU" sz="2200" b="1" i="1" dirty="0" smtClean="0">
                <a:solidFill>
                  <a:schemeClr val="accent1">
                    <a:lumMod val="50000"/>
                  </a:schemeClr>
                </a:solidFill>
              </a:rPr>
              <a:t>используйте разные формы художественной деятельности: коллективное творчество, самостоятельную и игровую деятельность детей по освоению нетрадиционных техник изображения;</a:t>
            </a:r>
          </a:p>
          <a:p>
            <a:pPr algn="just" fontAlgn="auto">
              <a:spcAft>
                <a:spcPts val="0"/>
              </a:spcAft>
              <a:buClr>
                <a:srgbClr val="FFFF00"/>
              </a:buClr>
              <a:buFont typeface="Wingdings" pitchFamily="2" charset="2"/>
              <a:buChar char="v"/>
              <a:defRPr/>
            </a:pPr>
            <a:r>
              <a:rPr lang="ru-RU" sz="2200" b="1" i="1" dirty="0" smtClean="0">
                <a:solidFill>
                  <a:schemeClr val="accent1">
                    <a:lumMod val="50000"/>
                  </a:schemeClr>
                </a:solidFill>
              </a:rPr>
              <a:t>в планировании занятий по изобразительной деятельности соблюдайте систему и преемственность использования нетрадиционных изобразительных техник, учитывая возрастные и индивидуальные способности детей;</a:t>
            </a:r>
          </a:p>
          <a:p>
            <a:pPr algn="just" fontAlgn="auto">
              <a:spcAft>
                <a:spcPts val="0"/>
              </a:spcAft>
              <a:buClr>
                <a:srgbClr val="FFFF00"/>
              </a:buClr>
              <a:buFont typeface="Wingdings" pitchFamily="2" charset="2"/>
              <a:buChar char="v"/>
              <a:defRPr/>
            </a:pPr>
            <a:r>
              <a:rPr lang="ru-RU" sz="2200" b="1" i="1" dirty="0" smtClean="0">
                <a:solidFill>
                  <a:schemeClr val="accent1">
                    <a:lumMod val="50000"/>
                  </a:schemeClr>
                </a:solidFill>
              </a:rPr>
              <a:t>повышайте свой профессиональный уровень и мастерство через ознакомление, и овладение новыми нетрадиционными способами и приемами изображения</a:t>
            </a:r>
            <a:r>
              <a:rPr lang="ru-RU" sz="2200" b="1" i="1" dirty="0" smtClean="0">
                <a:solidFill>
                  <a:schemeClr val="accent1">
                    <a:lumMod val="50000"/>
                  </a:schemeClr>
                </a:solidFill>
                <a:effectLst>
                  <a:outerShdw blurRad="38100" dist="38100" dir="2700000" algn="tl">
                    <a:srgbClr val="000000">
                      <a:alpha val="43137"/>
                    </a:srgbClr>
                  </a:outerShdw>
                </a:effectLst>
              </a:rPr>
              <a:t>.</a:t>
            </a:r>
          </a:p>
          <a:p>
            <a:pPr fontAlgn="auto">
              <a:spcAft>
                <a:spcPts val="0"/>
              </a:spcAft>
              <a:buFont typeface="Arial" pitchFamily="34" charset="0"/>
              <a:buChar char="•"/>
              <a:defRPr/>
            </a:pPr>
            <a:endParaRPr lang="ru-RU" dirty="0"/>
          </a:p>
        </p:txBody>
      </p:sp>
    </p:spTree>
  </p:cSld>
  <p:clrMapOvr>
    <a:masterClrMapping/>
  </p:clrMapOvr>
  <p:transition>
    <p:comb/>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12"/>
          <p:cNvPicPr>
            <a:picLocks noChangeAspect="1" noChangeArrowheads="1"/>
          </p:cNvPicPr>
          <p:nvPr/>
        </p:nvPicPr>
        <p:blipFill>
          <a:blip r:embed="rId2"/>
          <a:srcRect/>
          <a:stretch>
            <a:fillRect/>
          </a:stretch>
        </p:blipFill>
        <p:spPr bwMode="auto">
          <a:xfrm>
            <a:off x="0" y="0"/>
            <a:ext cx="9178925" cy="6831013"/>
          </a:xfrm>
          <a:prstGeom prst="rect">
            <a:avLst/>
          </a:prstGeom>
          <a:noFill/>
          <a:ln w="9525">
            <a:noFill/>
            <a:miter lim="800000"/>
            <a:headEnd/>
            <a:tailEnd/>
          </a:ln>
        </p:spPr>
      </p:pic>
      <p:sp>
        <p:nvSpPr>
          <p:cNvPr id="2" name="Заголовок 1"/>
          <p:cNvSpPr>
            <a:spLocks noGrp="1"/>
          </p:cNvSpPr>
          <p:nvPr>
            <p:ph type="title" idx="4294967295"/>
          </p:nvPr>
        </p:nvSpPr>
        <p:spPr>
          <a:xfrm>
            <a:off x="467544" y="1412776"/>
            <a:ext cx="8229600" cy="3744416"/>
          </a:xfrm>
          <a:noFill/>
          <a:ln/>
        </p:spPr>
        <p:txBody>
          <a:bodyPr rtlCol="0">
            <a:prstTxWarp prst="textSlantDown">
              <a:avLst/>
            </a:prstTxWarp>
            <a:normAutofit/>
          </a:bodyPr>
          <a:lstStyle/>
          <a:p>
            <a:pPr fontAlgn="auto">
              <a:spcAft>
                <a:spcPts val="0"/>
              </a:spcAft>
              <a:defRPr/>
            </a:pPr>
            <a:r>
              <a:rPr lang="ru-RU" b="1" dirty="0" smtClean="0">
                <a:ln w="12700">
                  <a:solidFill>
                    <a:schemeClr val="tx1"/>
                  </a:solidFill>
                  <a:prstDash val="solid"/>
                </a:ln>
                <a:solidFill>
                  <a:srgbClr val="00FF00"/>
                </a:solidFill>
                <a:effectLst>
                  <a:glow rad="101600">
                    <a:srgbClr val="C00000">
                      <a:alpha val="60000"/>
                    </a:srgbClr>
                  </a:glow>
                  <a:outerShdw blurRad="41275" dist="20320" dir="1800000" algn="tl" rotWithShape="0">
                    <a:srgbClr val="000000">
                      <a:alpha val="40000"/>
                    </a:srgbClr>
                  </a:outerShdw>
                </a:effectLst>
              </a:rPr>
              <a:t>Большое спасибо за внимание</a:t>
            </a:r>
            <a:endParaRPr lang="ru-RU" b="1" dirty="0">
              <a:ln w="12700">
                <a:solidFill>
                  <a:schemeClr val="tx1"/>
                </a:solidFill>
                <a:prstDash val="solid"/>
              </a:ln>
              <a:solidFill>
                <a:srgbClr val="00FF00"/>
              </a:solidFill>
              <a:effectLst>
                <a:glow rad="101600">
                  <a:srgbClr val="C00000">
                    <a:alpha val="60000"/>
                  </a:srgbClr>
                </a:glow>
                <a:outerShdw blurRad="41275" dist="20320" dir="1800000" algn="tl" rotWithShape="0">
                  <a:srgbClr val="000000">
                    <a:alpha val="40000"/>
                  </a:srgbClr>
                </a:outerShdw>
              </a:effectLst>
            </a:endParaRPr>
          </a:p>
        </p:txBody>
      </p:sp>
      <p:pic>
        <p:nvPicPr>
          <p:cNvPr id="48132" name="Содержимое 3" descr="83356878_large_oillica.gif"/>
          <p:cNvPicPr>
            <a:picLocks noGrp="1" noChangeAspect="1"/>
          </p:cNvPicPr>
          <p:nvPr>
            <p:ph idx="4294967295"/>
          </p:nvPr>
        </p:nvPicPr>
        <p:blipFill>
          <a:blip r:embed="rId3"/>
          <a:srcRect/>
          <a:stretch>
            <a:fillRect/>
          </a:stretch>
        </p:blipFill>
        <p:spPr>
          <a:xfrm>
            <a:off x="539750" y="4149725"/>
            <a:ext cx="2447925" cy="2447925"/>
          </a:xfrm>
        </p:spPr>
      </p:pic>
      <p:sp>
        <p:nvSpPr>
          <p:cNvPr id="48133" name="TextBox 4"/>
          <p:cNvSpPr txBox="1">
            <a:spLocks noChangeArrowheads="1"/>
          </p:cNvSpPr>
          <p:nvPr/>
        </p:nvSpPr>
        <p:spPr bwMode="auto">
          <a:xfrm>
            <a:off x="8893175" y="3213100"/>
            <a:ext cx="184150" cy="369888"/>
          </a:xfrm>
          <a:prstGeom prst="rect">
            <a:avLst/>
          </a:prstGeom>
          <a:noFill/>
          <a:ln w="9525">
            <a:noFill/>
            <a:miter lim="800000"/>
            <a:headEnd/>
            <a:tailEnd/>
          </a:ln>
        </p:spPr>
        <p:txBody>
          <a:bodyPr wrap="none">
            <a:spAutoFit/>
          </a:bodyPr>
          <a:lstStyle/>
          <a:p>
            <a:endParaRPr lang="ru-RU">
              <a:latin typeface="Calibri" pitchFamily="34" charset="0"/>
            </a:endParaRPr>
          </a:p>
        </p:txBody>
      </p:sp>
    </p:spTree>
  </p:cSld>
  <p:clrMapOvr>
    <a:masterClrMapping/>
  </p:clrMapOvr>
  <p:transition>
    <p:comb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ntr" presetSubtype="0" accel="50000" fill="hold" nodeType="with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set>
                                      <p:cBhvr>
                                        <p:cTn id="7" dur="228" fill="hold">
                                          <p:stCondLst>
                                            <p:cond delay="0"/>
                                          </p:stCondLst>
                                        </p:cTn>
                                        <p:tgtEl>
                                          <p:spTgt spid="2"/>
                                        </p:tgtEl>
                                        <p:attrNameLst>
                                          <p:attrName>style.rotation</p:attrName>
                                        </p:attrNameLst>
                                      </p:cBhvr>
                                      <p:to>
                                        <p:strVal val="-45.0"/>
                                      </p:to>
                                    </p:set>
                                    <p:anim calcmode="lin" valueType="num">
                                      <p:cBhvr>
                                        <p:cTn id="8" dur="228" fill="hold">
                                          <p:stCondLst>
                                            <p:cond delay="228"/>
                                          </p:stCondLst>
                                        </p:cTn>
                                        <p:tgtEl>
                                          <p:spTgt spid="2"/>
                                        </p:tgtEl>
                                        <p:attrNameLst>
                                          <p:attrName>style.rotation</p:attrName>
                                        </p:attrNameLst>
                                      </p:cBhvr>
                                      <p:tavLst>
                                        <p:tav tm="0">
                                          <p:val>
                                            <p:fltVal val="-45"/>
                                          </p:val>
                                        </p:tav>
                                        <p:tav tm="69900">
                                          <p:val>
                                            <p:fltVal val="45"/>
                                          </p:val>
                                        </p:tav>
                                        <p:tav tm="100000">
                                          <p:val>
                                            <p:fltVal val="0"/>
                                          </p:val>
                                        </p:tav>
                                      </p:tavLst>
                                    </p:anim>
                                    <p:anim calcmode="lin" valueType="num">
                                      <p:cBhvr>
                                        <p:cTn id="9" dur="228" fill="hold">
                                          <p:stCondLst>
                                            <p:cond delay="0"/>
                                          </p:stCondLst>
                                        </p:cTn>
                                        <p:tgtEl>
                                          <p:spTgt spid="2"/>
                                        </p:tgtEl>
                                        <p:attrNameLst>
                                          <p:attrName>ppt_y</p:attrName>
                                        </p:attrNameLst>
                                      </p:cBhvr>
                                      <p:tavLst>
                                        <p:tav tm="0">
                                          <p:val>
                                            <p:strVal val="#ppt_y-1"/>
                                          </p:val>
                                        </p:tav>
                                        <p:tav tm="100000">
                                          <p:val>
                                            <p:strVal val="#ppt_y-(0.354*#ppt_w-0.172*#ppt_h)"/>
                                          </p:val>
                                        </p:tav>
                                      </p:tavLst>
                                    </p:anim>
                                    <p:anim calcmode="lin" valueType="num">
                                      <p:cBhvr>
                                        <p:cTn id="10" dur="78" decel="50000" autoRev="1" fill="hold">
                                          <p:stCondLst>
                                            <p:cond delay="228"/>
                                          </p:stCondLst>
                                        </p:cTn>
                                        <p:tgtEl>
                                          <p:spTgt spid="2"/>
                                        </p:tgtEl>
                                        <p:attrNameLst>
                                          <p:attrName>ppt_y</p:attrName>
                                        </p:attrNameLst>
                                      </p:cBhvr>
                                      <p:tavLst>
                                        <p:tav tm="0">
                                          <p:val>
                                            <p:strVal val="#ppt_y-(0.354*#ppt_w-0.172*#ppt_h)"/>
                                          </p:val>
                                        </p:tav>
                                        <p:tav tm="100000">
                                          <p:val>
                                            <p:strVal val="#ppt_y-(0.354*#ppt_w-0.172*#ppt_h)-#ppt_h/2"/>
                                          </p:val>
                                        </p:tav>
                                      </p:tavLst>
                                    </p:anim>
                                    <p:anim calcmode="lin" valueType="num">
                                      <p:cBhvr>
                                        <p:cTn id="11" dur="68" fill="hold">
                                          <p:stCondLst>
                                            <p:cond delay="432"/>
                                          </p:stCondLst>
                                        </p:cTn>
                                        <p:tgtEl>
                                          <p:spTgt spid="2"/>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282154"/>
          </a:xfrm>
        </p:spPr>
        <p:txBody>
          <a:bodyPr rtlCol="0">
            <a:normAutofit fontScale="90000"/>
          </a:bodyPr>
          <a:lstStyle/>
          <a:p>
            <a:pPr fontAlgn="auto">
              <a:spcAft>
                <a:spcPts val="0"/>
              </a:spcAft>
              <a:defRPr/>
            </a:pPr>
            <a:r>
              <a:rPr lang="ru-RU" b="1" dirty="0" smtClean="0">
                <a:ln w="12700">
                  <a:solidFill>
                    <a:schemeClr val="tx1"/>
                  </a:solidFill>
                  <a:prstDash val="solid"/>
                </a:ln>
                <a:solidFill>
                  <a:srgbClr val="FFFF00"/>
                </a:solidFill>
                <a:effectLst>
                  <a:outerShdw blurRad="41275" dist="20320" dir="1800000" algn="tl" rotWithShape="0">
                    <a:srgbClr val="000000">
                      <a:alpha val="40000"/>
                    </a:srgbClr>
                  </a:outerShdw>
                </a:effectLst>
              </a:rPr>
              <a:t>Применение нетрадиционных техник </a:t>
            </a:r>
            <a:r>
              <a:rPr lang="ru-RU" b="1" dirty="0" err="1" smtClean="0">
                <a:ln w="12700">
                  <a:solidFill>
                    <a:schemeClr val="tx1"/>
                  </a:solidFill>
                  <a:prstDash val="solid"/>
                </a:ln>
                <a:solidFill>
                  <a:srgbClr val="FFFF00"/>
                </a:solidFill>
                <a:effectLst>
                  <a:outerShdw blurRad="41275" dist="20320" dir="1800000" algn="tl" rotWithShape="0">
                    <a:srgbClr val="000000">
                      <a:alpha val="40000"/>
                    </a:srgbClr>
                  </a:outerShdw>
                </a:effectLst>
              </a:rPr>
              <a:t>изодеятельности</a:t>
            </a:r>
            <a:r>
              <a:rPr lang="ru-RU" b="1" dirty="0" smtClean="0">
                <a:ln w="12700">
                  <a:solidFill>
                    <a:schemeClr val="tx1"/>
                  </a:solidFill>
                  <a:prstDash val="solid"/>
                </a:ln>
                <a:solidFill>
                  <a:srgbClr val="FFFF00"/>
                </a:solidFill>
                <a:effectLst>
                  <a:outerShdw blurRad="41275" dist="20320" dir="1800000" algn="tl" rotWithShape="0">
                    <a:srgbClr val="000000">
                      <a:alpha val="40000"/>
                    </a:srgbClr>
                  </a:outerShdw>
                </a:effectLst>
              </a:rPr>
              <a:t>:</a:t>
            </a:r>
            <a:r>
              <a:rPr lang="ru-RU" dirty="0" smtClean="0">
                <a:solidFill>
                  <a:srgbClr val="FFFF00"/>
                </a:solidFill>
              </a:rPr>
              <a:t/>
            </a:r>
            <a:br>
              <a:rPr lang="ru-RU" dirty="0" smtClean="0">
                <a:solidFill>
                  <a:srgbClr val="FFFF00"/>
                </a:solidFill>
              </a:rPr>
            </a:br>
            <a:endParaRPr lang="ru-RU" dirty="0"/>
          </a:p>
        </p:txBody>
      </p:sp>
      <p:sp>
        <p:nvSpPr>
          <p:cNvPr id="3" name="Содержимое 2"/>
          <p:cNvSpPr>
            <a:spLocks noGrp="1"/>
          </p:cNvSpPr>
          <p:nvPr>
            <p:ph idx="1"/>
          </p:nvPr>
        </p:nvSpPr>
        <p:spPr>
          <a:xfrm>
            <a:off x="755576" y="1340768"/>
            <a:ext cx="8229600" cy="5256584"/>
          </a:xfrm>
        </p:spPr>
        <p:txBody>
          <a:bodyPr rtlCol="0">
            <a:normAutofit fontScale="32500" lnSpcReduction="20000"/>
          </a:bodyPr>
          <a:lstStyle/>
          <a:p>
            <a:pPr fontAlgn="auto">
              <a:spcAft>
                <a:spcPts val="0"/>
              </a:spcAft>
              <a:buFont typeface="Arial" pitchFamily="34" charset="0"/>
              <a:buChar char="•"/>
              <a:defRPr/>
            </a:pPr>
            <a:r>
              <a:rPr lang="ru-RU" sz="7400" b="1" dirty="0" smtClean="0"/>
              <a:t>способствует обогащению знаний и представлений детей о предметах и их использовании, материалах, их свойствах, способах применения;</a:t>
            </a:r>
          </a:p>
          <a:p>
            <a:pPr fontAlgn="auto">
              <a:spcAft>
                <a:spcPts val="0"/>
              </a:spcAft>
              <a:buFont typeface="Arial" pitchFamily="34" charset="0"/>
              <a:buChar char="•"/>
              <a:defRPr/>
            </a:pPr>
            <a:r>
              <a:rPr lang="ru-RU" sz="7400" b="1" dirty="0" smtClean="0"/>
              <a:t>стимулирует положительную мотивацию у ребенка, вызывает радостное настроение, снимает страх перед процессом рисования;</a:t>
            </a:r>
          </a:p>
          <a:p>
            <a:pPr fontAlgn="auto">
              <a:spcAft>
                <a:spcPts val="0"/>
              </a:spcAft>
              <a:buFont typeface="Arial" pitchFamily="34" charset="0"/>
              <a:buChar char="•"/>
              <a:defRPr/>
            </a:pPr>
            <a:r>
              <a:rPr lang="ru-RU" sz="7400" b="1" dirty="0" smtClean="0"/>
              <a:t>дает возможность экспериментировать;</a:t>
            </a:r>
          </a:p>
          <a:p>
            <a:pPr fontAlgn="auto">
              <a:spcAft>
                <a:spcPts val="0"/>
              </a:spcAft>
              <a:buFont typeface="Arial" pitchFamily="34" charset="0"/>
              <a:buChar char="•"/>
              <a:defRPr/>
            </a:pPr>
            <a:r>
              <a:rPr lang="ru-RU" sz="7400" b="1" dirty="0" smtClean="0"/>
              <a:t>развивает тактильную чувствительность, </a:t>
            </a:r>
            <a:r>
              <a:rPr lang="ru-RU" sz="7400" b="1" dirty="0" err="1" smtClean="0"/>
              <a:t>цветоразличие</a:t>
            </a:r>
            <a:r>
              <a:rPr lang="ru-RU" sz="7400" b="1" dirty="0" smtClean="0"/>
              <a:t>;</a:t>
            </a:r>
          </a:p>
          <a:p>
            <a:pPr fontAlgn="auto">
              <a:spcAft>
                <a:spcPts val="0"/>
              </a:spcAft>
              <a:buFont typeface="Arial" pitchFamily="34" charset="0"/>
              <a:buChar char="•"/>
              <a:defRPr/>
            </a:pPr>
            <a:r>
              <a:rPr lang="ru-RU" sz="7400" b="1" dirty="0" smtClean="0"/>
              <a:t>способствует развитию зрительно-моторной координации;</a:t>
            </a:r>
          </a:p>
          <a:p>
            <a:pPr fontAlgn="auto">
              <a:spcAft>
                <a:spcPts val="0"/>
              </a:spcAft>
              <a:buFont typeface="Arial" pitchFamily="34" charset="0"/>
              <a:buChar char="•"/>
              <a:defRPr/>
            </a:pPr>
            <a:r>
              <a:rPr lang="ru-RU" sz="7400" b="1" dirty="0" smtClean="0"/>
              <a:t>не утомляет дошкольников, повышает работоспособность;</a:t>
            </a:r>
          </a:p>
          <a:p>
            <a:pPr fontAlgn="auto">
              <a:spcAft>
                <a:spcPts val="0"/>
              </a:spcAft>
              <a:buFont typeface="Arial" pitchFamily="34" charset="0"/>
              <a:buChar char="•"/>
              <a:defRPr/>
            </a:pPr>
            <a:r>
              <a:rPr lang="ru-RU" sz="7400" b="1" dirty="0" smtClean="0"/>
              <a:t>развивает нестандартность мышления, </a:t>
            </a:r>
            <a:r>
              <a:rPr lang="ru-RU" sz="7400" b="1" dirty="0" err="1" smtClean="0"/>
              <a:t>раскрепощенность</a:t>
            </a:r>
            <a:r>
              <a:rPr lang="ru-RU" sz="7400" b="1" dirty="0" smtClean="0"/>
              <a:t>, индивидуальность.</a:t>
            </a:r>
          </a:p>
          <a:p>
            <a:pPr fontAlgn="auto">
              <a:spcAft>
                <a:spcPts val="0"/>
              </a:spcAft>
              <a:buFont typeface="Arial" pitchFamily="34" charset="0"/>
              <a:buNone/>
              <a:defRPr/>
            </a:pPr>
            <a:endParaRPr lang="ru-RU" dirty="0">
              <a:ln>
                <a:solidFill>
                  <a:schemeClr val="accent6"/>
                </a:solidFill>
              </a:ln>
              <a:solidFill>
                <a:srgbClr val="FF9900"/>
              </a:solidFill>
              <a:effectLst>
                <a:glow rad="101600">
                  <a:schemeClr val="tx1">
                    <a:alpha val="60000"/>
                  </a:schemeClr>
                </a:glow>
              </a:effectLst>
              <a:latin typeface="Segoe Print" pitchFamily="2" charset="0"/>
            </a:endParaRPr>
          </a:p>
        </p:txBody>
      </p:sp>
    </p:spTree>
  </p:cSld>
  <p:clrMapOvr>
    <a:masterClrMapping/>
  </p:clrMapOvr>
  <p:transition>
    <p:wipe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rtlCol="0">
            <a:normAutofit fontScale="90000"/>
          </a:bodyPr>
          <a:lstStyle/>
          <a:p>
            <a:pPr fontAlgn="auto">
              <a:spcAft>
                <a:spcPts val="0"/>
              </a:spcAft>
              <a:defRPr/>
            </a:pPr>
            <a:r>
              <a:rPr lang="ru-RU" sz="4000" b="1" dirty="0" smtClean="0">
                <a:solidFill>
                  <a:schemeClr val="hlink"/>
                </a:solidFill>
              </a:rPr>
              <a:t> </a:t>
            </a:r>
            <a:r>
              <a:rPr lang="ru-RU" sz="3600" b="1" dirty="0" smtClean="0">
                <a:ln>
                  <a:solidFill>
                    <a:schemeClr val="tx1"/>
                  </a:solidFill>
                </a:ln>
                <a:solidFill>
                  <a:srgbClr val="00FF00"/>
                </a:solidFill>
                <a:latin typeface="Segoe Print" pitchFamily="2" charset="0"/>
              </a:rPr>
              <a:t>Нетрадиционные способы изображения в рисовании.</a:t>
            </a:r>
            <a:endParaRPr lang="ru-RU" sz="4000" b="1" dirty="0" smtClean="0">
              <a:solidFill>
                <a:schemeClr val="hlink"/>
              </a:solidFill>
            </a:endParaRPr>
          </a:p>
        </p:txBody>
      </p:sp>
      <p:sp>
        <p:nvSpPr>
          <p:cNvPr id="18434" name="Oval 4"/>
          <p:cNvSpPr>
            <a:spLocks noChangeArrowheads="1"/>
          </p:cNvSpPr>
          <p:nvPr/>
        </p:nvSpPr>
        <p:spPr bwMode="auto">
          <a:xfrm>
            <a:off x="4356100" y="3644900"/>
            <a:ext cx="1871663" cy="863600"/>
          </a:xfrm>
          <a:prstGeom prst="ellipse">
            <a:avLst/>
          </a:prstGeom>
          <a:solidFill>
            <a:srgbClr val="EA22E0"/>
          </a:solidFill>
          <a:ln w="9525">
            <a:solidFill>
              <a:schemeClr val="tx1"/>
            </a:solidFill>
            <a:round/>
            <a:headEnd/>
            <a:tailEnd/>
          </a:ln>
        </p:spPr>
        <p:txBody>
          <a:bodyPr wrap="none" anchor="ctr"/>
          <a:lstStyle/>
          <a:p>
            <a:pPr algn="ctr"/>
            <a:r>
              <a:rPr lang="ru-RU" b="1">
                <a:latin typeface="Calibri" pitchFamily="34" charset="0"/>
              </a:rPr>
              <a:t>Способы </a:t>
            </a:r>
          </a:p>
          <a:p>
            <a:pPr algn="ctr"/>
            <a:r>
              <a:rPr lang="ru-RU" b="1">
                <a:latin typeface="Calibri" pitchFamily="34" charset="0"/>
              </a:rPr>
              <a:t>изображения</a:t>
            </a:r>
          </a:p>
        </p:txBody>
      </p:sp>
      <p:sp>
        <p:nvSpPr>
          <p:cNvPr id="18435" name="Oval 5"/>
          <p:cNvSpPr>
            <a:spLocks noChangeArrowheads="1"/>
          </p:cNvSpPr>
          <p:nvPr/>
        </p:nvSpPr>
        <p:spPr bwMode="auto">
          <a:xfrm>
            <a:off x="395288" y="2205038"/>
            <a:ext cx="4032250" cy="1008062"/>
          </a:xfrm>
          <a:prstGeom prst="ellipse">
            <a:avLst/>
          </a:prstGeom>
          <a:solidFill>
            <a:srgbClr val="5EAE93"/>
          </a:solidFill>
          <a:ln w="9525">
            <a:solidFill>
              <a:schemeClr val="tx1"/>
            </a:solidFill>
            <a:round/>
            <a:headEnd/>
            <a:tailEnd/>
          </a:ln>
        </p:spPr>
        <p:txBody>
          <a:bodyPr wrap="none" anchor="ctr"/>
          <a:lstStyle/>
          <a:p>
            <a:pPr algn="ctr"/>
            <a:r>
              <a:rPr lang="ru-RU" b="1">
                <a:latin typeface="Calibri" pitchFamily="34" charset="0"/>
              </a:rPr>
              <a:t>Рисунок своими</a:t>
            </a:r>
          </a:p>
          <a:p>
            <a:pPr algn="ctr"/>
            <a:r>
              <a:rPr lang="ru-RU" b="1">
                <a:latin typeface="Calibri" pitchFamily="34" charset="0"/>
              </a:rPr>
              <a:t>руками (рисование пальцами</a:t>
            </a:r>
          </a:p>
          <a:p>
            <a:pPr algn="ctr"/>
            <a:r>
              <a:rPr lang="ru-RU" b="1">
                <a:latin typeface="Calibri" pitchFamily="34" charset="0"/>
              </a:rPr>
              <a:t> и ладошками)</a:t>
            </a:r>
          </a:p>
        </p:txBody>
      </p:sp>
      <p:sp>
        <p:nvSpPr>
          <p:cNvPr id="18436" name="Oval 6"/>
          <p:cNvSpPr>
            <a:spLocks noChangeArrowheads="1"/>
          </p:cNvSpPr>
          <p:nvPr/>
        </p:nvSpPr>
        <p:spPr bwMode="auto">
          <a:xfrm>
            <a:off x="5219700" y="1412875"/>
            <a:ext cx="3313113" cy="936625"/>
          </a:xfrm>
          <a:prstGeom prst="ellipse">
            <a:avLst/>
          </a:prstGeom>
          <a:solidFill>
            <a:srgbClr val="00B0F0"/>
          </a:solidFill>
          <a:ln w="9525">
            <a:solidFill>
              <a:schemeClr val="tx1"/>
            </a:solidFill>
            <a:round/>
            <a:headEnd/>
            <a:tailEnd/>
          </a:ln>
        </p:spPr>
        <p:txBody>
          <a:bodyPr wrap="none" anchor="ctr"/>
          <a:lstStyle/>
          <a:p>
            <a:pPr algn="ctr"/>
            <a:r>
              <a:rPr lang="ru-RU" b="1">
                <a:latin typeface="Calibri" pitchFamily="34" charset="0"/>
              </a:rPr>
              <a:t>Рисование по мокрому</a:t>
            </a:r>
          </a:p>
        </p:txBody>
      </p:sp>
      <p:sp>
        <p:nvSpPr>
          <p:cNvPr id="18437" name="Oval 7"/>
          <p:cNvSpPr>
            <a:spLocks noChangeArrowheads="1"/>
          </p:cNvSpPr>
          <p:nvPr/>
        </p:nvSpPr>
        <p:spPr bwMode="auto">
          <a:xfrm>
            <a:off x="5867400" y="2565400"/>
            <a:ext cx="3097213" cy="1008063"/>
          </a:xfrm>
          <a:prstGeom prst="ellipse">
            <a:avLst/>
          </a:prstGeom>
          <a:solidFill>
            <a:schemeClr val="accent1"/>
          </a:solidFill>
          <a:ln w="9525">
            <a:solidFill>
              <a:schemeClr val="tx1"/>
            </a:solidFill>
            <a:round/>
            <a:headEnd/>
            <a:tailEnd/>
          </a:ln>
        </p:spPr>
        <p:txBody>
          <a:bodyPr wrap="none" anchor="ctr"/>
          <a:lstStyle/>
          <a:p>
            <a:pPr algn="ctr"/>
            <a:r>
              <a:rPr lang="ru-RU" b="1">
                <a:latin typeface="Calibri" pitchFamily="34" charset="0"/>
              </a:rPr>
              <a:t>Ниткография </a:t>
            </a:r>
          </a:p>
        </p:txBody>
      </p:sp>
      <p:sp>
        <p:nvSpPr>
          <p:cNvPr id="18438" name="Oval 8"/>
          <p:cNvSpPr>
            <a:spLocks noChangeArrowheads="1"/>
          </p:cNvSpPr>
          <p:nvPr/>
        </p:nvSpPr>
        <p:spPr bwMode="auto">
          <a:xfrm>
            <a:off x="323850" y="3357563"/>
            <a:ext cx="3168650" cy="1079500"/>
          </a:xfrm>
          <a:prstGeom prst="ellipse">
            <a:avLst/>
          </a:prstGeom>
          <a:solidFill>
            <a:srgbClr val="008000"/>
          </a:solidFill>
          <a:ln w="9525">
            <a:solidFill>
              <a:srgbClr val="00FF00"/>
            </a:solidFill>
            <a:round/>
            <a:headEnd/>
            <a:tailEnd/>
          </a:ln>
        </p:spPr>
        <p:txBody>
          <a:bodyPr wrap="none" anchor="ctr"/>
          <a:lstStyle/>
          <a:p>
            <a:pPr algn="ctr"/>
            <a:r>
              <a:rPr lang="ru-RU" b="1">
                <a:latin typeface="Calibri" pitchFamily="34" charset="0"/>
              </a:rPr>
              <a:t>Рисование штампом </a:t>
            </a:r>
          </a:p>
          <a:p>
            <a:pPr algn="ctr"/>
            <a:r>
              <a:rPr lang="ru-RU" b="1">
                <a:latin typeface="Calibri" pitchFamily="34" charset="0"/>
              </a:rPr>
              <a:t>тычковое рисование,оттиск) </a:t>
            </a:r>
          </a:p>
        </p:txBody>
      </p:sp>
      <p:sp>
        <p:nvSpPr>
          <p:cNvPr id="18439" name="Oval 9"/>
          <p:cNvSpPr>
            <a:spLocks noChangeArrowheads="1"/>
          </p:cNvSpPr>
          <p:nvPr/>
        </p:nvSpPr>
        <p:spPr bwMode="auto">
          <a:xfrm>
            <a:off x="6659563" y="4365625"/>
            <a:ext cx="2233612" cy="719138"/>
          </a:xfrm>
          <a:prstGeom prst="ellipse">
            <a:avLst/>
          </a:prstGeom>
          <a:solidFill>
            <a:srgbClr val="0033CC"/>
          </a:solidFill>
          <a:ln w="9525">
            <a:solidFill>
              <a:schemeClr val="tx1"/>
            </a:solidFill>
            <a:round/>
            <a:headEnd/>
            <a:tailEnd/>
          </a:ln>
        </p:spPr>
        <p:txBody>
          <a:bodyPr wrap="none" anchor="ctr"/>
          <a:lstStyle/>
          <a:p>
            <a:pPr algn="ctr"/>
            <a:r>
              <a:rPr lang="ru-RU" b="1">
                <a:latin typeface="Calibri" pitchFamily="34" charset="0"/>
              </a:rPr>
              <a:t>Монотипия</a:t>
            </a:r>
            <a:r>
              <a:rPr lang="ru-RU">
                <a:latin typeface="Calibri" pitchFamily="34" charset="0"/>
              </a:rPr>
              <a:t> </a:t>
            </a:r>
          </a:p>
        </p:txBody>
      </p:sp>
      <p:sp>
        <p:nvSpPr>
          <p:cNvPr id="18440" name="Oval 10"/>
          <p:cNvSpPr>
            <a:spLocks noChangeArrowheads="1"/>
          </p:cNvSpPr>
          <p:nvPr/>
        </p:nvSpPr>
        <p:spPr bwMode="auto">
          <a:xfrm>
            <a:off x="3779838" y="4941888"/>
            <a:ext cx="1944687" cy="574675"/>
          </a:xfrm>
          <a:prstGeom prst="ellipse">
            <a:avLst/>
          </a:prstGeom>
          <a:solidFill>
            <a:srgbClr val="F37F4B"/>
          </a:solidFill>
          <a:ln w="9525">
            <a:solidFill>
              <a:schemeClr val="tx1"/>
            </a:solidFill>
            <a:round/>
            <a:headEnd/>
            <a:tailEnd/>
          </a:ln>
        </p:spPr>
        <p:txBody>
          <a:bodyPr wrap="none" anchor="ctr"/>
          <a:lstStyle/>
          <a:p>
            <a:pPr algn="ctr"/>
            <a:r>
              <a:rPr lang="ru-RU" b="1">
                <a:latin typeface="Calibri" pitchFamily="34" charset="0"/>
              </a:rPr>
              <a:t>И другое</a:t>
            </a:r>
          </a:p>
        </p:txBody>
      </p:sp>
      <p:sp>
        <p:nvSpPr>
          <p:cNvPr id="18441" name="Oval 11"/>
          <p:cNvSpPr>
            <a:spLocks noChangeArrowheads="1"/>
          </p:cNvSpPr>
          <p:nvPr/>
        </p:nvSpPr>
        <p:spPr bwMode="auto">
          <a:xfrm>
            <a:off x="971550" y="4941888"/>
            <a:ext cx="2232025" cy="503237"/>
          </a:xfrm>
          <a:prstGeom prst="ellipse">
            <a:avLst/>
          </a:prstGeom>
          <a:solidFill>
            <a:srgbClr val="FFFF00"/>
          </a:solidFill>
          <a:ln w="9525">
            <a:solidFill>
              <a:schemeClr val="tx1"/>
            </a:solidFill>
            <a:round/>
            <a:headEnd/>
            <a:tailEnd/>
          </a:ln>
        </p:spPr>
        <p:txBody>
          <a:bodyPr wrap="none" anchor="ctr"/>
          <a:lstStyle/>
          <a:p>
            <a:pPr algn="ctr"/>
            <a:r>
              <a:rPr lang="ru-RU" b="1">
                <a:latin typeface="Calibri" pitchFamily="34" charset="0"/>
              </a:rPr>
              <a:t>Граттаж</a:t>
            </a:r>
          </a:p>
        </p:txBody>
      </p:sp>
      <p:sp>
        <p:nvSpPr>
          <p:cNvPr id="18442" name="Line 12"/>
          <p:cNvSpPr>
            <a:spLocks noChangeShapeType="1"/>
          </p:cNvSpPr>
          <p:nvPr/>
        </p:nvSpPr>
        <p:spPr bwMode="auto">
          <a:xfrm flipH="1">
            <a:off x="3132138" y="4292600"/>
            <a:ext cx="1368425" cy="649288"/>
          </a:xfrm>
          <a:prstGeom prst="line">
            <a:avLst/>
          </a:prstGeom>
          <a:noFill/>
          <a:ln w="9525">
            <a:solidFill>
              <a:schemeClr val="tx1"/>
            </a:solidFill>
            <a:round/>
            <a:headEnd/>
            <a:tailEnd type="triangle" w="med" len="med"/>
          </a:ln>
        </p:spPr>
        <p:txBody>
          <a:bodyPr/>
          <a:lstStyle/>
          <a:p>
            <a:endParaRPr lang="ru-RU"/>
          </a:p>
        </p:txBody>
      </p:sp>
      <p:sp>
        <p:nvSpPr>
          <p:cNvPr id="18443" name="Line 13"/>
          <p:cNvSpPr>
            <a:spLocks noChangeShapeType="1"/>
          </p:cNvSpPr>
          <p:nvPr/>
        </p:nvSpPr>
        <p:spPr bwMode="auto">
          <a:xfrm flipH="1">
            <a:off x="4859338" y="4437063"/>
            <a:ext cx="288925" cy="504825"/>
          </a:xfrm>
          <a:prstGeom prst="line">
            <a:avLst/>
          </a:prstGeom>
          <a:noFill/>
          <a:ln w="9525">
            <a:solidFill>
              <a:schemeClr val="tx1"/>
            </a:solidFill>
            <a:round/>
            <a:headEnd/>
            <a:tailEnd type="triangle" w="med" len="med"/>
          </a:ln>
        </p:spPr>
        <p:txBody>
          <a:bodyPr/>
          <a:lstStyle/>
          <a:p>
            <a:endParaRPr lang="ru-RU"/>
          </a:p>
        </p:txBody>
      </p:sp>
      <p:sp>
        <p:nvSpPr>
          <p:cNvPr id="18444" name="Line 14"/>
          <p:cNvSpPr>
            <a:spLocks noChangeShapeType="1"/>
          </p:cNvSpPr>
          <p:nvPr/>
        </p:nvSpPr>
        <p:spPr bwMode="auto">
          <a:xfrm>
            <a:off x="6011863" y="4292600"/>
            <a:ext cx="792162" cy="288925"/>
          </a:xfrm>
          <a:prstGeom prst="line">
            <a:avLst/>
          </a:prstGeom>
          <a:noFill/>
          <a:ln w="9525">
            <a:solidFill>
              <a:schemeClr val="tx1"/>
            </a:solidFill>
            <a:round/>
            <a:headEnd/>
            <a:tailEnd type="triangle" w="med" len="med"/>
          </a:ln>
        </p:spPr>
        <p:txBody>
          <a:bodyPr/>
          <a:lstStyle/>
          <a:p>
            <a:endParaRPr lang="ru-RU"/>
          </a:p>
        </p:txBody>
      </p:sp>
      <p:sp>
        <p:nvSpPr>
          <p:cNvPr id="18445" name="Line 15"/>
          <p:cNvSpPr>
            <a:spLocks noChangeShapeType="1"/>
          </p:cNvSpPr>
          <p:nvPr/>
        </p:nvSpPr>
        <p:spPr bwMode="auto">
          <a:xfrm flipV="1">
            <a:off x="5940425" y="3500438"/>
            <a:ext cx="503238" cy="215900"/>
          </a:xfrm>
          <a:prstGeom prst="line">
            <a:avLst/>
          </a:prstGeom>
          <a:noFill/>
          <a:ln w="9525">
            <a:solidFill>
              <a:schemeClr val="tx1"/>
            </a:solidFill>
            <a:round/>
            <a:headEnd/>
            <a:tailEnd type="triangle" w="med" len="med"/>
          </a:ln>
        </p:spPr>
        <p:txBody>
          <a:bodyPr/>
          <a:lstStyle/>
          <a:p>
            <a:endParaRPr lang="ru-RU"/>
          </a:p>
        </p:txBody>
      </p:sp>
      <p:sp>
        <p:nvSpPr>
          <p:cNvPr id="18446" name="Line 17"/>
          <p:cNvSpPr>
            <a:spLocks noChangeShapeType="1"/>
          </p:cNvSpPr>
          <p:nvPr/>
        </p:nvSpPr>
        <p:spPr bwMode="auto">
          <a:xfrm flipV="1">
            <a:off x="5219700" y="2276475"/>
            <a:ext cx="720725" cy="1368425"/>
          </a:xfrm>
          <a:prstGeom prst="line">
            <a:avLst/>
          </a:prstGeom>
          <a:noFill/>
          <a:ln w="9525">
            <a:solidFill>
              <a:schemeClr val="tx1"/>
            </a:solidFill>
            <a:round/>
            <a:headEnd/>
            <a:tailEnd type="triangle" w="med" len="med"/>
          </a:ln>
        </p:spPr>
        <p:txBody>
          <a:bodyPr/>
          <a:lstStyle/>
          <a:p>
            <a:endParaRPr lang="ru-RU"/>
          </a:p>
        </p:txBody>
      </p:sp>
      <p:sp>
        <p:nvSpPr>
          <p:cNvPr id="18447" name="Line 18"/>
          <p:cNvSpPr>
            <a:spLocks noChangeShapeType="1"/>
          </p:cNvSpPr>
          <p:nvPr/>
        </p:nvSpPr>
        <p:spPr bwMode="auto">
          <a:xfrm flipH="1" flipV="1">
            <a:off x="4067175" y="2997200"/>
            <a:ext cx="792163" cy="719138"/>
          </a:xfrm>
          <a:prstGeom prst="line">
            <a:avLst/>
          </a:prstGeom>
          <a:noFill/>
          <a:ln w="9525">
            <a:solidFill>
              <a:schemeClr val="tx1"/>
            </a:solidFill>
            <a:round/>
            <a:headEnd/>
            <a:tailEnd type="triangle" w="med" len="med"/>
          </a:ln>
        </p:spPr>
        <p:txBody>
          <a:bodyPr/>
          <a:lstStyle/>
          <a:p>
            <a:endParaRPr lang="ru-RU"/>
          </a:p>
        </p:txBody>
      </p:sp>
      <p:sp>
        <p:nvSpPr>
          <p:cNvPr id="18448" name="Line 19"/>
          <p:cNvSpPr>
            <a:spLocks noChangeShapeType="1"/>
          </p:cNvSpPr>
          <p:nvPr/>
        </p:nvSpPr>
        <p:spPr bwMode="auto">
          <a:xfrm flipH="1" flipV="1">
            <a:off x="3348038" y="3860800"/>
            <a:ext cx="1079500" cy="73025"/>
          </a:xfrm>
          <a:prstGeom prst="line">
            <a:avLst/>
          </a:prstGeom>
          <a:noFill/>
          <a:ln w="9525">
            <a:solidFill>
              <a:schemeClr val="tx1"/>
            </a:solidFill>
            <a:round/>
            <a:headEnd/>
            <a:tailEnd type="triangle" w="med" len="med"/>
          </a:ln>
        </p:spPr>
        <p:txBody>
          <a:bodyPr/>
          <a:lstStyle/>
          <a:p>
            <a:endParaRPr lang="ru-RU"/>
          </a:p>
        </p:txBody>
      </p:sp>
      <p:sp>
        <p:nvSpPr>
          <p:cNvPr id="18449" name="Oval 20"/>
          <p:cNvSpPr>
            <a:spLocks noChangeArrowheads="1"/>
          </p:cNvSpPr>
          <p:nvPr/>
        </p:nvSpPr>
        <p:spPr bwMode="auto">
          <a:xfrm>
            <a:off x="6588125" y="5516563"/>
            <a:ext cx="2305050" cy="1081087"/>
          </a:xfrm>
          <a:prstGeom prst="ellipse">
            <a:avLst/>
          </a:prstGeom>
          <a:solidFill>
            <a:srgbClr val="6B44D8"/>
          </a:solidFill>
          <a:ln w="9525">
            <a:solidFill>
              <a:schemeClr val="tx1"/>
            </a:solidFill>
            <a:round/>
            <a:headEnd/>
            <a:tailEnd/>
          </a:ln>
        </p:spPr>
        <p:txBody>
          <a:bodyPr wrap="none" anchor="ctr"/>
          <a:lstStyle/>
          <a:p>
            <a:pPr algn="ctr"/>
            <a:r>
              <a:rPr lang="ru-RU" b="1">
                <a:latin typeface="Calibri" pitchFamily="34" charset="0"/>
              </a:rPr>
              <a:t>Игры с кляксами</a:t>
            </a:r>
          </a:p>
          <a:p>
            <a:pPr algn="ctr"/>
            <a:r>
              <a:rPr lang="ru-RU" b="1">
                <a:latin typeface="Calibri" pitchFamily="34" charset="0"/>
              </a:rPr>
              <a:t>(Кляксография)</a:t>
            </a:r>
          </a:p>
        </p:txBody>
      </p:sp>
      <p:sp>
        <p:nvSpPr>
          <p:cNvPr id="18450" name="Line 21"/>
          <p:cNvSpPr>
            <a:spLocks noChangeShapeType="1"/>
          </p:cNvSpPr>
          <p:nvPr/>
        </p:nvSpPr>
        <p:spPr bwMode="auto">
          <a:xfrm>
            <a:off x="5795963" y="4437063"/>
            <a:ext cx="1152525" cy="1223962"/>
          </a:xfrm>
          <a:prstGeom prst="line">
            <a:avLst/>
          </a:prstGeom>
          <a:noFill/>
          <a:ln w="9525">
            <a:solidFill>
              <a:schemeClr val="tx1"/>
            </a:solidFill>
            <a:round/>
            <a:headEnd/>
            <a:tailEnd type="triangle" w="med" len="med"/>
          </a:ln>
        </p:spPr>
        <p:txBody>
          <a:bodyPr/>
          <a:lstStyle/>
          <a:p>
            <a:endParaRPr lang="ru-RU"/>
          </a:p>
        </p:txBody>
      </p:sp>
      <p:sp>
        <p:nvSpPr>
          <p:cNvPr id="18451" name="Oval 23"/>
          <p:cNvSpPr>
            <a:spLocks noChangeArrowheads="1"/>
          </p:cNvSpPr>
          <p:nvPr/>
        </p:nvSpPr>
        <p:spPr bwMode="auto">
          <a:xfrm>
            <a:off x="755650" y="5589588"/>
            <a:ext cx="2447925" cy="1008062"/>
          </a:xfrm>
          <a:prstGeom prst="ellipse">
            <a:avLst/>
          </a:prstGeom>
          <a:solidFill>
            <a:srgbClr val="FF9900"/>
          </a:solidFill>
          <a:ln w="9525">
            <a:solidFill>
              <a:schemeClr val="tx1"/>
            </a:solidFill>
            <a:round/>
            <a:headEnd/>
            <a:tailEnd/>
          </a:ln>
        </p:spPr>
        <p:txBody>
          <a:bodyPr wrap="none" anchor="ctr"/>
          <a:lstStyle/>
          <a:p>
            <a:pPr algn="ctr"/>
            <a:r>
              <a:rPr lang="ru-RU" b="1">
                <a:latin typeface="Calibri" pitchFamily="34" charset="0"/>
              </a:rPr>
              <a:t>Рисование расческой, </a:t>
            </a:r>
            <a:endParaRPr lang="en-US" b="1">
              <a:latin typeface="Calibri" pitchFamily="34" charset="0"/>
            </a:endParaRPr>
          </a:p>
          <a:p>
            <a:pPr algn="ctr"/>
            <a:r>
              <a:rPr lang="ru-RU" b="1">
                <a:latin typeface="Calibri" pitchFamily="34" charset="0"/>
              </a:rPr>
              <a:t>зубной щеткой</a:t>
            </a:r>
          </a:p>
        </p:txBody>
      </p:sp>
      <p:sp>
        <p:nvSpPr>
          <p:cNvPr id="18452" name="Line 24"/>
          <p:cNvSpPr>
            <a:spLocks noChangeShapeType="1"/>
          </p:cNvSpPr>
          <p:nvPr/>
        </p:nvSpPr>
        <p:spPr bwMode="auto">
          <a:xfrm flipH="1">
            <a:off x="3059113" y="4437063"/>
            <a:ext cx="1657350" cy="1296987"/>
          </a:xfrm>
          <a:prstGeom prst="line">
            <a:avLst/>
          </a:prstGeom>
          <a:noFill/>
          <a:ln w="9525">
            <a:solidFill>
              <a:schemeClr val="tx1"/>
            </a:solidFill>
            <a:round/>
            <a:headEnd/>
            <a:tailEnd type="triangle" w="med" len="med"/>
          </a:ln>
        </p:spPr>
        <p:txBody>
          <a:bodyPr/>
          <a:lstStyle/>
          <a:p>
            <a:endParaRPr lang="ru-RU"/>
          </a:p>
        </p:txBody>
      </p:sp>
      <p:sp>
        <p:nvSpPr>
          <p:cNvPr id="18453" name="Oval 11"/>
          <p:cNvSpPr>
            <a:spLocks noGrp="1" noChangeArrowheads="1"/>
          </p:cNvSpPr>
          <p:nvPr>
            <p:ph type="body" idx="1"/>
          </p:nvPr>
        </p:nvSpPr>
        <p:spPr>
          <a:xfrm>
            <a:off x="2051050" y="1484313"/>
            <a:ext cx="2952750" cy="576262"/>
          </a:xfrm>
          <a:prstGeom prst="ellipse">
            <a:avLst/>
          </a:prstGeom>
          <a:solidFill>
            <a:srgbClr val="00FFFF"/>
          </a:solidFill>
          <a:ln>
            <a:solidFill>
              <a:schemeClr val="tx1"/>
            </a:solidFill>
            <a:round/>
          </a:ln>
        </p:spPr>
        <p:txBody>
          <a:bodyPr wrap="none" anchor="ctr"/>
          <a:lstStyle/>
          <a:p>
            <a:pPr algn="ctr">
              <a:buFont typeface="Arial" charset="0"/>
              <a:buNone/>
            </a:pPr>
            <a:r>
              <a:rPr lang="ru-RU" sz="1800" b="1" smtClean="0"/>
              <a:t>Рисование крупами</a:t>
            </a:r>
          </a:p>
        </p:txBody>
      </p:sp>
      <p:sp>
        <p:nvSpPr>
          <p:cNvPr id="18454" name="Line 13"/>
          <p:cNvSpPr>
            <a:spLocks noChangeShapeType="1"/>
          </p:cNvSpPr>
          <p:nvPr/>
        </p:nvSpPr>
        <p:spPr bwMode="auto">
          <a:xfrm flipH="1" flipV="1">
            <a:off x="4572000" y="1989138"/>
            <a:ext cx="504825" cy="1655762"/>
          </a:xfrm>
          <a:prstGeom prst="line">
            <a:avLst/>
          </a:prstGeom>
          <a:noFill/>
          <a:ln w="9525">
            <a:solidFill>
              <a:schemeClr val="tx1"/>
            </a:solidFill>
            <a:round/>
            <a:headEnd/>
            <a:tailEnd type="triangle" w="med" len="med"/>
          </a:ln>
        </p:spPr>
        <p:txBody>
          <a:bodyPr/>
          <a:lstStyle/>
          <a:p>
            <a:endParaRPr lang="ru-RU"/>
          </a:p>
        </p:txBody>
      </p:sp>
      <p:sp>
        <p:nvSpPr>
          <p:cNvPr id="18455" name="Oval 23"/>
          <p:cNvSpPr>
            <a:spLocks noChangeArrowheads="1"/>
          </p:cNvSpPr>
          <p:nvPr/>
        </p:nvSpPr>
        <p:spPr bwMode="auto">
          <a:xfrm>
            <a:off x="3995738" y="5805488"/>
            <a:ext cx="2592387" cy="720725"/>
          </a:xfrm>
          <a:prstGeom prst="ellipse">
            <a:avLst/>
          </a:prstGeom>
          <a:solidFill>
            <a:srgbClr val="C00000"/>
          </a:solidFill>
          <a:ln w="9525">
            <a:solidFill>
              <a:schemeClr val="tx1"/>
            </a:solidFill>
            <a:round/>
            <a:headEnd/>
            <a:tailEnd/>
          </a:ln>
        </p:spPr>
        <p:txBody>
          <a:bodyPr wrap="none" anchor="ctr"/>
          <a:lstStyle/>
          <a:p>
            <a:pPr algn="ctr"/>
            <a:r>
              <a:rPr lang="ru-RU" b="1">
                <a:latin typeface="Calibri" pitchFamily="34" charset="0"/>
              </a:rPr>
              <a:t>Пластилинография</a:t>
            </a:r>
          </a:p>
        </p:txBody>
      </p:sp>
      <p:sp>
        <p:nvSpPr>
          <p:cNvPr id="18456" name="Line 13"/>
          <p:cNvSpPr>
            <a:spLocks noChangeShapeType="1"/>
          </p:cNvSpPr>
          <p:nvPr/>
        </p:nvSpPr>
        <p:spPr bwMode="auto">
          <a:xfrm>
            <a:off x="5724525" y="4508500"/>
            <a:ext cx="142875" cy="1368425"/>
          </a:xfrm>
          <a:prstGeom prst="line">
            <a:avLst/>
          </a:prstGeom>
          <a:noFill/>
          <a:ln w="9525">
            <a:solidFill>
              <a:schemeClr val="tx1"/>
            </a:solidFill>
            <a:round/>
            <a:headEnd/>
            <a:tailEnd type="triangle" w="med" len="med"/>
          </a:ln>
        </p:spPr>
        <p:txBody>
          <a:bodyPr/>
          <a:lstStyle/>
          <a:p>
            <a:endParaRPr lang="ru-RU"/>
          </a:p>
        </p:txBody>
      </p:sp>
    </p:spTree>
  </p:cSld>
  <p:clrMapOvr>
    <a:masterClrMapping/>
  </p:clrMapOvr>
  <p:transition>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60648"/>
            <a:ext cx="8229600" cy="4968552"/>
          </a:xfrm>
        </p:spPr>
        <p:txBody>
          <a:bodyPr rtlCol="0">
            <a:normAutofit fontScale="90000"/>
          </a:bodyPr>
          <a:lstStyle/>
          <a:p>
            <a:pPr algn="l" fontAlgn="auto">
              <a:spcAft>
                <a:spcPts val="0"/>
              </a:spcAft>
              <a:defRPr/>
            </a:pPr>
            <a:r>
              <a:rPr lang="ru-RU" sz="42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rPr>
              <a:t>  Рисование пальчиками и ладошкой.</a:t>
            </a:r>
            <a:r>
              <a:rPr lang="ru-RU" sz="2400" b="1" dirty="0" smtClean="0"/>
              <a:t/>
            </a:r>
            <a:br>
              <a:rPr lang="ru-RU" sz="2400" b="1" dirty="0" smtClean="0"/>
            </a:br>
            <a:r>
              <a:rPr lang="ru-RU" sz="2400" b="1" u="sng" dirty="0" smtClean="0"/>
              <a:t>Возраст: </a:t>
            </a:r>
            <a:r>
              <a:rPr lang="ru-RU" sz="2400" b="1" i="1" dirty="0" smtClean="0"/>
              <a:t>от двух лет.</a:t>
            </a:r>
            <a:br>
              <a:rPr lang="ru-RU" sz="2400" b="1" i="1" dirty="0" smtClean="0"/>
            </a:br>
            <a:r>
              <a:rPr lang="ru-RU" sz="2400" b="1" u="sng" dirty="0" smtClean="0"/>
              <a:t>Средства выразительности: </a:t>
            </a:r>
            <a:r>
              <a:rPr lang="ru-RU" sz="2400" b="1" i="1" dirty="0" smtClean="0"/>
              <a:t>пятно, цвет, фантастический силуэт.</a:t>
            </a:r>
            <a:br>
              <a:rPr lang="ru-RU" sz="2400" b="1" i="1" dirty="0" smtClean="0"/>
            </a:br>
            <a:r>
              <a:rPr lang="ru-RU" sz="2400" b="1" u="sng" dirty="0" smtClean="0"/>
              <a:t>Материалы: </a:t>
            </a:r>
            <a:r>
              <a:rPr lang="ru-RU" sz="2400" b="1" i="1" dirty="0" smtClean="0"/>
              <a:t>широкие блюдечки с гуашью, кисть, плотная бумага любого цвета, листы большого формата, салфетки.</a:t>
            </a:r>
            <a:br>
              <a:rPr lang="ru-RU" sz="2400" b="1" i="1" dirty="0" smtClean="0"/>
            </a:br>
            <a:r>
              <a:rPr lang="ru-RU" sz="2400" b="1" i="1" u="sng" dirty="0" smtClean="0"/>
              <a:t>Способ получения изображения</a:t>
            </a:r>
            <a:r>
              <a:rPr lang="ru-RU" sz="2400" b="1" dirty="0" smtClean="0"/>
              <a:t>: </a:t>
            </a:r>
            <a:r>
              <a:rPr lang="ru-RU" sz="2400" b="1" i="1" dirty="0" smtClean="0"/>
              <a:t>ребенок опускает в гуашь ладошку (палец)или окрашивает с помощью кисточки (с пяти лет) и делает отпечаток на бумаге. Рисуют и правой и левой руками, окрашенными разными цветами. После работы руки вытираются салфеткой, затем гуашь легко смывается.</a:t>
            </a:r>
            <a:r>
              <a:rPr lang="ru-RU" sz="2400" b="1" dirty="0" smtClean="0"/>
              <a:t/>
            </a:r>
            <a:br>
              <a:rPr lang="ru-RU" sz="2400" b="1" dirty="0" smtClean="0"/>
            </a:br>
            <a:endParaRPr lang="ru-RU" sz="2200" dirty="0"/>
          </a:p>
        </p:txBody>
      </p:sp>
      <p:pic>
        <p:nvPicPr>
          <p:cNvPr id="1030" name="Picture 6"/>
          <p:cNvPicPr>
            <a:picLocks noGrp="1" noChangeAspect="1" noChangeArrowheads="1"/>
          </p:cNvPicPr>
          <p:nvPr>
            <p:ph idx="1"/>
          </p:nvPr>
        </p:nvPicPr>
        <p:blipFill>
          <a:blip r:embed="rId2" cstate="email"/>
          <a:srcRect/>
          <a:stretch>
            <a:fillRect/>
          </a:stretch>
        </p:blipFill>
        <p:spPr>
          <a:xfrm>
            <a:off x="3851920" y="4797152"/>
            <a:ext cx="1830895" cy="1503037"/>
          </a:xfrm>
          <a:ln w="190500" cap="sq">
            <a:solidFill>
              <a:srgbClr val="C8C6BD"/>
            </a:solidFill>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031" name="Picture 7"/>
          <p:cNvPicPr>
            <a:picLocks noChangeAspect="1" noChangeArrowheads="1"/>
          </p:cNvPicPr>
          <p:nvPr/>
        </p:nvPicPr>
        <p:blipFill>
          <a:blip r:embed="rId3" cstate="email"/>
          <a:srcRect/>
          <a:stretch>
            <a:fillRect/>
          </a:stretch>
        </p:blipFill>
        <p:spPr bwMode="auto">
          <a:xfrm rot="5400000">
            <a:off x="663991" y="4978098"/>
            <a:ext cx="2055378" cy="144016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032" name="Picture 8"/>
          <p:cNvPicPr>
            <a:picLocks noChangeAspect="1" noChangeArrowheads="1"/>
          </p:cNvPicPr>
          <p:nvPr/>
        </p:nvPicPr>
        <p:blipFill>
          <a:blip r:embed="rId4" cstate="email"/>
          <a:srcRect/>
          <a:stretch>
            <a:fillRect/>
          </a:stretch>
        </p:blipFill>
        <p:spPr bwMode="auto">
          <a:xfrm>
            <a:off x="6876256" y="4581128"/>
            <a:ext cx="1601438" cy="213285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p:pull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332656"/>
            <a:ext cx="8229600" cy="4509120"/>
          </a:xfrm>
        </p:spPr>
        <p:txBody>
          <a:bodyPr rtlCol="0">
            <a:normAutofit fontScale="90000"/>
          </a:bodyPr>
          <a:lstStyle/>
          <a:p>
            <a:pPr algn="l" fontAlgn="auto">
              <a:spcAft>
                <a:spcPts val="0"/>
              </a:spcAft>
              <a:defRPr/>
            </a:pPr>
            <a:r>
              <a:rPr lang="ru-RU" sz="3800" b="1" dirty="0" smtClean="0">
                <a:ln w="12700">
                  <a:solidFill>
                    <a:schemeClr val="tx1"/>
                  </a:solidFill>
                  <a:prstDash val="solid"/>
                </a:ln>
                <a:solidFill>
                  <a:srgbClr val="FFFF00"/>
                </a:solidFill>
                <a:effectLst>
                  <a:outerShdw blurRad="41275" dist="20320" dir="1800000" algn="tl" rotWithShape="0">
                    <a:srgbClr val="000000">
                      <a:alpha val="40000"/>
                    </a:srgbClr>
                  </a:outerShdw>
                </a:effectLst>
              </a:rPr>
              <a:t>Оттиск печатками из овощей и фруктов</a:t>
            </a:r>
            <a:r>
              <a:rPr lang="ru-RU" sz="2400" b="1" dirty="0" smtClean="0"/>
              <a:t/>
            </a:r>
            <a:br>
              <a:rPr lang="ru-RU" sz="2400" b="1" dirty="0" smtClean="0"/>
            </a:br>
            <a:r>
              <a:rPr lang="ru-RU" sz="2400" b="1" u="sng" dirty="0" smtClean="0"/>
              <a:t>Возраст: </a:t>
            </a:r>
            <a:r>
              <a:rPr lang="ru-RU" sz="2400" b="1" i="1" dirty="0" smtClean="0"/>
              <a:t>от трех лет.</a:t>
            </a:r>
            <a:br>
              <a:rPr lang="ru-RU" sz="2400" b="1" i="1" dirty="0" smtClean="0"/>
            </a:br>
            <a:r>
              <a:rPr lang="ru-RU" sz="2400" b="1" u="sng" dirty="0" smtClean="0"/>
              <a:t>Средства выразительности: </a:t>
            </a:r>
            <a:r>
              <a:rPr lang="ru-RU" sz="2400" b="1" i="1" dirty="0" smtClean="0"/>
              <a:t>пятно, фактура, цвет.</a:t>
            </a:r>
            <a:br>
              <a:rPr lang="ru-RU" sz="2400" b="1" i="1" dirty="0" smtClean="0"/>
            </a:br>
            <a:r>
              <a:rPr lang="ru-RU" sz="2400" b="1" i="1" dirty="0" smtClean="0"/>
              <a:t> </a:t>
            </a:r>
            <a:br>
              <a:rPr lang="ru-RU" sz="2400" b="1" i="1" dirty="0" smtClean="0"/>
            </a:br>
            <a:r>
              <a:rPr lang="ru-RU" sz="2400" b="1" u="sng" dirty="0" smtClean="0"/>
              <a:t>Материалы:</a:t>
            </a:r>
            <a:r>
              <a:rPr lang="ru-RU" sz="2400" b="1" i="1" dirty="0" smtClean="0"/>
              <a:t> мисочка либо пластиковая коробочка, в которую вложена штемпельная подушка из тонкого поролона, пропитанного гуашью, плотная бумага любого цвета и размера, печатки из картофеля. </a:t>
            </a:r>
            <a:br>
              <a:rPr lang="ru-RU" sz="2400" b="1" i="1" dirty="0" smtClean="0"/>
            </a:br>
            <a:r>
              <a:rPr lang="ru-RU" sz="2400" b="1" u="sng" dirty="0" smtClean="0"/>
              <a:t>Способ получения изображения: </a:t>
            </a:r>
            <a:r>
              <a:rPr lang="ru-RU" sz="2400" b="1" i="1" dirty="0" smtClean="0"/>
              <a:t>ребенок прижимает печатку к штемпельной подушке с краской и наносит оттиск на бумагу. Для получения другого цвета меняются и мисочка и печатка.</a:t>
            </a:r>
            <a:r>
              <a:rPr lang="ru-RU" sz="2400" b="1" dirty="0" smtClean="0"/>
              <a:t/>
            </a:r>
            <a:br>
              <a:rPr lang="ru-RU" sz="2400" b="1" dirty="0" smtClean="0"/>
            </a:br>
            <a:endParaRPr lang="ru-RU" sz="2200" dirty="0"/>
          </a:p>
        </p:txBody>
      </p:sp>
      <p:pic>
        <p:nvPicPr>
          <p:cNvPr id="2050" name="Picture 2"/>
          <p:cNvPicPr>
            <a:picLocks noGrp="1" noChangeAspect="1" noChangeArrowheads="1"/>
          </p:cNvPicPr>
          <p:nvPr>
            <p:ph idx="1"/>
          </p:nvPr>
        </p:nvPicPr>
        <p:blipFill>
          <a:blip r:embed="rId2" cstate="email"/>
          <a:srcRect/>
          <a:stretch>
            <a:fillRect/>
          </a:stretch>
        </p:blipFill>
        <p:spPr>
          <a:xfrm>
            <a:off x="611560" y="4437112"/>
            <a:ext cx="1944216" cy="2220667"/>
          </a:xfrm>
          <a:ln w="190500" cap="sq">
            <a:solidFill>
              <a:srgbClr val="C8C6BD"/>
            </a:solidFill>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2051" name="Picture 3"/>
          <p:cNvPicPr>
            <a:picLocks noChangeAspect="1" noChangeArrowheads="1"/>
          </p:cNvPicPr>
          <p:nvPr/>
        </p:nvPicPr>
        <p:blipFill>
          <a:blip r:embed="rId3" cstate="email"/>
          <a:srcRect/>
          <a:stretch>
            <a:fillRect/>
          </a:stretch>
        </p:blipFill>
        <p:spPr bwMode="auto">
          <a:xfrm>
            <a:off x="3059832" y="4509120"/>
            <a:ext cx="3240360" cy="215521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7171" name="Picture 3"/>
          <p:cNvPicPr>
            <a:picLocks noChangeAspect="1" noChangeArrowheads="1"/>
          </p:cNvPicPr>
          <p:nvPr/>
        </p:nvPicPr>
        <p:blipFill>
          <a:blip r:embed="rId4" cstate="email"/>
          <a:srcRect/>
          <a:stretch>
            <a:fillRect/>
          </a:stretch>
        </p:blipFill>
        <p:spPr bwMode="auto">
          <a:xfrm>
            <a:off x="6876256" y="4509120"/>
            <a:ext cx="1656184" cy="203838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p:pull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29600" cy="4666530"/>
          </a:xfrm>
        </p:spPr>
        <p:txBody>
          <a:bodyPr rtlCol="0">
            <a:normAutofit fontScale="90000"/>
          </a:bodyPr>
          <a:lstStyle/>
          <a:p>
            <a:pPr algn="l" fontAlgn="auto">
              <a:spcAft>
                <a:spcPts val="0"/>
              </a:spcAft>
              <a:defRPr/>
            </a:pPr>
            <a:r>
              <a:rPr lang="ru-RU" sz="3800" b="1" dirty="0" smtClean="0">
                <a:ln w="12700">
                  <a:solidFill>
                    <a:schemeClr val="tx1"/>
                  </a:solidFill>
                  <a:prstDash val="solid"/>
                </a:ln>
                <a:solidFill>
                  <a:srgbClr val="FFFF00"/>
                </a:solidFill>
                <a:effectLst>
                  <a:outerShdw blurRad="41275" dist="20320" dir="1800000" algn="tl" rotWithShape="0">
                    <a:srgbClr val="000000">
                      <a:alpha val="40000"/>
                    </a:srgbClr>
                  </a:outerShdw>
                </a:effectLst>
              </a:rPr>
              <a:t>            Оттиск пенопластом, поролоном</a:t>
            </a:r>
            <a:r>
              <a:rPr lang="ru-RU" sz="2400" b="1" dirty="0" smtClean="0"/>
              <a:t/>
            </a:r>
            <a:br>
              <a:rPr lang="ru-RU" sz="2400" b="1" dirty="0" smtClean="0"/>
            </a:br>
            <a:r>
              <a:rPr lang="ru-RU" sz="2400" b="1" u="sng" dirty="0" smtClean="0"/>
              <a:t>Возраст:</a:t>
            </a:r>
            <a:r>
              <a:rPr lang="ru-RU" sz="2400" b="1" i="1" dirty="0" smtClean="0"/>
              <a:t> от четырех лет.</a:t>
            </a:r>
            <a:br>
              <a:rPr lang="ru-RU" sz="2400" b="1" i="1" dirty="0" smtClean="0"/>
            </a:br>
            <a:r>
              <a:rPr lang="ru-RU" sz="2400" b="1" u="sng" dirty="0" smtClean="0"/>
              <a:t>Средства выразительности: </a:t>
            </a:r>
            <a:r>
              <a:rPr lang="ru-RU" sz="2400" b="1" i="1" dirty="0" smtClean="0"/>
              <a:t>пятно, фактура, цвет.</a:t>
            </a:r>
            <a:br>
              <a:rPr lang="ru-RU" sz="2400" b="1" i="1" dirty="0" smtClean="0"/>
            </a:br>
            <a:r>
              <a:rPr lang="ru-RU" sz="2400" b="1" u="sng" dirty="0" smtClean="0"/>
              <a:t>Материалы:</a:t>
            </a:r>
            <a:r>
              <a:rPr lang="ru-RU" sz="2400" b="1" i="1" dirty="0" smtClean="0"/>
              <a:t> мисочка или пластиковая коробочка, в которую вложена штемпельная подушка из тонкого поролона, пропитанного гуашью, плотная бумага любого цвета и размера, кусочки пенопласта.</a:t>
            </a:r>
            <a:br>
              <a:rPr lang="ru-RU" sz="2400" b="1" i="1" dirty="0" smtClean="0"/>
            </a:br>
            <a:r>
              <a:rPr lang="ru-RU" sz="2400" b="1" u="sng" dirty="0" smtClean="0"/>
              <a:t>Способ   получения   изображения:   </a:t>
            </a:r>
            <a:r>
              <a:rPr lang="ru-RU" sz="2400" b="1" i="1" dirty="0" smtClean="0"/>
              <a:t>ребенок  прижимает  пенопласт , поролон  к штемпельной подушке с краской и наносит оттиск на бумагу. Чтобы получить другой цвет, меняются и мисочка и пенопласт. </a:t>
            </a:r>
            <a:r>
              <a:rPr lang="ru-RU" sz="2400" b="1" dirty="0" smtClean="0"/>
              <a:t/>
            </a:r>
            <a:br>
              <a:rPr lang="ru-RU" sz="2400" b="1" dirty="0" smtClean="0"/>
            </a:br>
            <a:endParaRPr lang="ru-RU" sz="2200" dirty="0"/>
          </a:p>
        </p:txBody>
      </p:sp>
      <p:pic>
        <p:nvPicPr>
          <p:cNvPr id="4" name="Содержимое 6" descr="DSC04899.JPG"/>
          <p:cNvPicPr>
            <a:picLocks noGrp="1" noChangeAspect="1"/>
          </p:cNvPicPr>
          <p:nvPr>
            <p:ph idx="1"/>
          </p:nvPr>
        </p:nvPicPr>
        <p:blipFill>
          <a:blip r:embed="rId2" cstate="email"/>
          <a:srcRect/>
          <a:stretch>
            <a:fillRect/>
          </a:stretch>
        </p:blipFill>
        <p:spPr>
          <a:xfrm>
            <a:off x="3347864" y="4437112"/>
            <a:ext cx="3195210" cy="2071232"/>
          </a:xfrm>
          <a:ln w="190500" cap="sq">
            <a:solidFill>
              <a:srgbClr val="C8C6BD"/>
            </a:solidFill>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Рисунок 4" descr="P1140486.JPG"/>
          <p:cNvPicPr>
            <a:picLocks noChangeAspect="1"/>
          </p:cNvPicPr>
          <p:nvPr/>
        </p:nvPicPr>
        <p:blipFill>
          <a:blip r:embed="rId3" cstate="email"/>
          <a:srcRect/>
          <a:stretch>
            <a:fillRect/>
          </a:stretch>
        </p:blipFill>
        <p:spPr bwMode="auto">
          <a:xfrm>
            <a:off x="7020272" y="4365104"/>
            <a:ext cx="1599642" cy="213285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6" name="Рисунок 5" descr="P1140199.JPG"/>
          <p:cNvPicPr>
            <a:picLocks noChangeAspect="1"/>
          </p:cNvPicPr>
          <p:nvPr/>
        </p:nvPicPr>
        <p:blipFill>
          <a:blip r:embed="rId4" cstate="email"/>
          <a:srcRect/>
          <a:stretch>
            <a:fillRect/>
          </a:stretch>
        </p:blipFill>
        <p:spPr bwMode="auto">
          <a:xfrm>
            <a:off x="1115616" y="4365104"/>
            <a:ext cx="1728093" cy="228462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p:pull dir="l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666530"/>
          </a:xfrm>
        </p:spPr>
        <p:txBody>
          <a:bodyPr rtlCol="0">
            <a:normAutofit/>
          </a:bodyPr>
          <a:lstStyle/>
          <a:p>
            <a:pPr algn="l" fontAlgn="auto">
              <a:spcAft>
                <a:spcPts val="0"/>
              </a:spcAft>
              <a:defRPr/>
            </a:pPr>
            <a:r>
              <a:rPr lang="ru-RU" sz="3800" b="1" i="1" dirty="0" smtClean="0">
                <a:ln w="12700">
                  <a:solidFill>
                    <a:schemeClr val="tx1"/>
                  </a:solidFill>
                  <a:prstDash val="solid"/>
                </a:ln>
                <a:solidFill>
                  <a:srgbClr val="FFFF00"/>
                </a:solidFill>
                <a:effectLst>
                  <a:outerShdw blurRad="41275" dist="20320" dir="1800000" algn="tl" rotWithShape="0">
                    <a:srgbClr val="000000">
                      <a:alpha val="40000"/>
                    </a:srgbClr>
                  </a:outerShdw>
                </a:effectLst>
              </a:rPr>
              <a:t>           Оттиск смятой бумагой.</a:t>
            </a:r>
            <a:r>
              <a:rPr lang="ru-RU" sz="2400" b="1" i="1" dirty="0" smtClean="0"/>
              <a:t/>
            </a:r>
            <a:br>
              <a:rPr lang="ru-RU" sz="2400" b="1" i="1" dirty="0" smtClean="0"/>
            </a:br>
            <a:r>
              <a:rPr lang="ru-RU" sz="2400" b="1" u="sng" dirty="0" smtClean="0"/>
              <a:t>Возраст:</a:t>
            </a:r>
            <a:r>
              <a:rPr lang="ru-RU" sz="2400" b="1" i="1" dirty="0" smtClean="0"/>
              <a:t> от четырех лет.</a:t>
            </a:r>
            <a:br>
              <a:rPr lang="ru-RU" sz="2400" b="1" i="1" dirty="0" smtClean="0"/>
            </a:br>
            <a:r>
              <a:rPr lang="ru-RU" sz="2400" b="1" u="sng" dirty="0" smtClean="0"/>
              <a:t>Средства выразительности: </a:t>
            </a:r>
            <a:r>
              <a:rPr lang="ru-RU" sz="2400" b="1" i="1" dirty="0" smtClean="0"/>
              <a:t>пятно, фактура, цвет.</a:t>
            </a:r>
            <a:br>
              <a:rPr lang="ru-RU" sz="2400" b="1" i="1" dirty="0" smtClean="0"/>
            </a:br>
            <a:r>
              <a:rPr lang="ru-RU" sz="2400" b="1" u="sng" dirty="0" smtClean="0"/>
              <a:t>Материалы: </a:t>
            </a:r>
            <a:r>
              <a:rPr lang="ru-RU" sz="2400" b="1" i="1" dirty="0" smtClean="0"/>
              <a:t>блюдце либо пластиковая коробочка, в которую вложена штемпельная подушка из тонкого поролона, пропитанного гуашью, плотная бумага любого цвета и размера, смятая бумага.</a:t>
            </a:r>
            <a:br>
              <a:rPr lang="ru-RU" sz="2400" b="1" i="1" dirty="0" smtClean="0"/>
            </a:br>
            <a:r>
              <a:rPr lang="ru-RU" sz="2400" b="1" u="sng" dirty="0" smtClean="0"/>
              <a:t>Способ получения изображения: </a:t>
            </a:r>
            <a:r>
              <a:rPr lang="ru-RU" sz="2400" b="1" i="1" dirty="0" smtClean="0"/>
              <a:t>ребенок прижимает смятую бумагу к штемпельной подушке с краской и наносит оттиск на бумагу. Чтобы получить другой цвет, меняются и блюдце и смятая бумага. </a:t>
            </a:r>
            <a:r>
              <a:rPr lang="ru-RU" sz="2400" b="1" dirty="0" smtClean="0"/>
              <a:t/>
            </a:r>
            <a:br>
              <a:rPr lang="ru-RU" sz="2400" b="1" dirty="0" smtClean="0"/>
            </a:br>
            <a:endParaRPr lang="ru-RU" sz="2200" dirty="0"/>
          </a:p>
        </p:txBody>
      </p:sp>
      <p:pic>
        <p:nvPicPr>
          <p:cNvPr id="6146" name="Picture 2"/>
          <p:cNvPicPr>
            <a:picLocks noChangeAspect="1" noChangeArrowheads="1"/>
          </p:cNvPicPr>
          <p:nvPr/>
        </p:nvPicPr>
        <p:blipFill>
          <a:blip r:embed="rId2" cstate="email"/>
          <a:srcRect/>
          <a:stretch>
            <a:fillRect/>
          </a:stretch>
        </p:blipFill>
        <p:spPr bwMode="auto">
          <a:xfrm>
            <a:off x="539552" y="4725144"/>
            <a:ext cx="2448272" cy="197413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6147" name="Picture 3"/>
          <p:cNvPicPr>
            <a:picLocks noGrp="1" noChangeAspect="1" noChangeArrowheads="1"/>
          </p:cNvPicPr>
          <p:nvPr>
            <p:ph idx="1"/>
          </p:nvPr>
        </p:nvPicPr>
        <p:blipFill>
          <a:blip r:embed="rId3" cstate="email"/>
          <a:srcRect/>
          <a:stretch>
            <a:fillRect/>
          </a:stretch>
        </p:blipFill>
        <p:spPr>
          <a:xfrm>
            <a:off x="7020272" y="4365104"/>
            <a:ext cx="1821498" cy="2276872"/>
          </a:xfrm>
          <a:ln w="190500" cap="sq">
            <a:solidFill>
              <a:srgbClr val="C8C6BD"/>
            </a:solidFill>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Рисунок 4" descr="S6001539.JPG"/>
          <p:cNvPicPr/>
          <p:nvPr/>
        </p:nvPicPr>
        <p:blipFill>
          <a:blip r:embed="rId4" cstate="email"/>
          <a:stretch>
            <a:fillRect/>
          </a:stretch>
        </p:blipFill>
        <p:spPr>
          <a:xfrm>
            <a:off x="3707904" y="4653136"/>
            <a:ext cx="2664296" cy="194421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p:pull dir="lu"/>
  </p:transition>
  <p:timing>
    <p:tnLst>
      <p:par>
        <p:cTn id="1" dur="indefinite" restart="never" nodeType="tmRoot"/>
      </p:par>
    </p:tnLst>
  </p:timing>
</p:sld>
</file>

<file path=ppt/theme/theme1.xml><?xml version="1.0" encoding="utf-8"?>
<a:theme xmlns:a="http://schemas.openxmlformats.org/drawingml/2006/main" name="TS030007997">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1353</TotalTime>
  <Words>595</Words>
  <Application>Microsoft Office PowerPoint</Application>
  <PresentationFormat>Экран (4:3)</PresentationFormat>
  <Paragraphs>79</Paragraphs>
  <Slides>32</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32</vt:i4>
      </vt:variant>
    </vt:vector>
  </HeadingPairs>
  <TitlesOfParts>
    <vt:vector size="41" baseType="lpstr">
      <vt:lpstr>Angsana New</vt:lpstr>
      <vt:lpstr>Arial</vt:lpstr>
      <vt:lpstr>Calibri</vt:lpstr>
      <vt:lpstr>Comic Sans MS</vt:lpstr>
      <vt:lpstr>Segoe Print</vt:lpstr>
      <vt:lpstr>Times New Roman</vt:lpstr>
      <vt:lpstr>Wingdings</vt:lpstr>
      <vt:lpstr>Wingdings 2</vt:lpstr>
      <vt:lpstr>TS030007997</vt:lpstr>
      <vt:lpstr>Нетрадиционная техника рисования</vt:lpstr>
      <vt:lpstr>Презентация PowerPoint</vt:lpstr>
      <vt:lpstr>Рисование с использованием нетрадиционной техники – </vt:lpstr>
      <vt:lpstr>Применение нетрадиционных техник изодеятельности: </vt:lpstr>
      <vt:lpstr> Нетрадиционные способы изображения в рисовании.</vt:lpstr>
      <vt:lpstr>  Рисование пальчиками и ладошкой. Возраст: от двух лет. Средства выразительности: пятно, цвет, фантастический силуэт. Материалы: широкие блюдечки с гуашью, кисть, плотная бумага любого цвета, листы большого формата, салфетки. Способ получения изображения: ребенок опускает в гуашь ладошку (палец)или окрашивает с помощью кисточки (с пяти лет) и делает отпечаток на бумаге. Рисуют и правой и левой руками, окрашенными разными цветами. После работы руки вытираются салфеткой, затем гуашь легко смывается. </vt:lpstr>
      <vt:lpstr>Оттиск печатками из овощей и фруктов Возраст: от трех лет. Средства выразительности: пятно, фактура, цвет.   Материалы: мисочка либо пластиковая коробочка, в которую вложена штемпельная подушка из тонкого поролона, пропитанного гуашью, плотная бумага любого цвета и размера, печатки из картофеля.  Способ получения изображения: ребенок прижимает печатку к штемпельной подушке с краской и наносит оттиск на бумагу. Для получения другого цвета меняются и мисочка и печатка. </vt:lpstr>
      <vt:lpstr>            Оттиск пенопластом, поролоном Возраст: от четырех лет. Средства выразительности: пятно, фактура, цвет. Материалы: мисочка или пластиковая коробочка, в которую вложена штемпельная подушка из тонкого поролона, пропитанного гуашью, плотная бумага любого цвета и размера, кусочки пенопласта. Способ   получения   изображения:   ребенок  прижимает  пенопласт , поролон  к штемпельной подушке с краской и наносит оттиск на бумагу. Чтобы получить другой цвет, меняются и мисочка и пенопласт.  </vt:lpstr>
      <vt:lpstr>           Оттиск смятой бумагой. Возраст: от четырех лет. Средства выразительности: пятно, фактура, цвет. Материалы: блюдце либо пластиковая коробочка, в которую вложена штемпельная подушка из тонкого поролона, пропитанного гуашью, плотная бумага любого цвета и размера, смятая бумага. Способ получения изображения: ребенок прижимает смятую бумагу к штемпельной подушке с краской и наносит оттиск на бумагу. Чтобы получить другой цвет, меняются и блюдце и смятая бумага.  </vt:lpstr>
      <vt:lpstr>                   Отпечатки листьев. Возраст: от пяти лет. Средства выразительности: фактура, цвет. Материалы: бумага, листья разных деревьев (желательно опавшие), гуашь, кисти. Способ  получения  изображения:  ребенок  покрывает листок дерева красками  разных  цветов,  затем  прикладывает  его  к  бумаге  окрашенной стороной  для  получения  отпечатка.   Каждый  раз  берется  новый  листок. Черешки у листьев можно дорисовать кистью.  </vt:lpstr>
      <vt:lpstr>        Тычок жесткой полусухой кистью. Возраст: любой. Средства выразительности: фактурность окраски, цвет. Материалы: жесткая кисть, гуашь, бумага любого цвета и формата либо вырезанный силуэт пушистого или колючего животного. Способ получения изображения: ребенок опускает в гуашь кисть и ударяет ею по бумаге, держа вертикально. При работе кисть в воду не опускается. Таким образом заполняется весь лист, контур или шаблон. Получается имитация фактурности пушистой или колючей поверхности. </vt:lpstr>
      <vt:lpstr>Возраст: от 2 лет. Средства выразительности: пятно, фактура, цвет. Материалы: блюдце либо пластиковая коробочка, в которую вложена штемпельная подушка из тонкого поролона, пропитанного гуашью, плотная бумага любого цвета и размера, смятая бумага. Способ получения изображения: ребенок прижимает смятую бумагу к штемпельной подушке с краской и наносит оттиск на бумагу. Чтобы получить другой цвет, меняются и блюдце и смятая бумага.</vt:lpstr>
      <vt:lpstr>   Восковые мелки (свеча) + акварель. Возраст: от четырех лет. Средства выразительности: цвет, линия, пятно, фактура. Материалы: восковые мелки, плотная белая бумага, акварель, кисти.  Способ получения изображения: ребенок рисует восковыми мелками на белой бумаге. Затем закрашивает лист акварелью в один или несколько цветов. Рисунок мелками остается незакрашенным. Свеча + акварель Возраст: от четырех лет. Средства выразительности: цвет, линия, пятно, фактура. Материалы: свеча, плотная бумага, акварель, кисти. Способ получения изображения: ребенок рисует свечой" на бумаге. Затем закрашивает лист акварелью в один или несколько цветов. Рисунок свечой остается белым. </vt:lpstr>
      <vt:lpstr>           Монотипия предметная. Возраст: от пяти лет. Средства выразительности: пятно, цвет, симметрия. Материалы: плотная бумага любого цвета, кисти, гуашь или акварель. Способ получения изображения: ребенок складывает лист бумаги вдвое и на одной его половине рисует половину изображаемого предмета (предметы выбираются симметричные). После рисования каждой части предмета, пока не высохла краска, лист снова складывается пополам для получения отпечатка. Затем изображение можно украсить, также складывая лист после рисования нескольких украшений. </vt:lpstr>
      <vt:lpstr>           Монотипия пейзажная Возраст: от 6 лет  Средства выразительности: пятно, тон, вертикальная симметрия, изображение пространства в композиции.  Материалы: бумага, кисти, гуашь либо акварель, влажная губка, кафельная плитка.  Способ получения изображения: ребёнок складывает лист бумаги вдвое. На одной его половине рисуется пейзаж, на другой получается его отражение в озере, реке (отпечаток). Пейзаж выполняется быстро, чтобы краска не успела высохнуть. Половина листа, предназначенная для отпечатка, протирается влажной губкой. Исходный рисунок, после того как с него сделан оттиск, оживляется красками, чтобы он сильнее отличался от отпечатка. Для монотипии также можно использовать лист бумаги и кафельную плитку. На последнюю наносится рисунок краской, затем она накрывается листом бумаги. Пейзаж получается размытым. </vt:lpstr>
      <vt:lpstr>          Кляксография обычная. Возраст: от пяти лет. Средства выразительности: пятно. Материалы: бумага, тушь либо жидко разведенная гуашь в мисочке, пластиковая ложечка.  Способ получения изображения: ребенок зачерпывает гуашь пластиковой ложкой и выливает на бумагу. В результате получаются пятна в произвольном порядке. Затем лист накрывается другим листом и прижимается (можно согнуть исходный лист пополам, на одну половину капнуть тушь, а другой его прикрыть). Далее верхний лист снимается, изображение рассматривается: определяется, на что оно похоже. Недостающие детали дорисовываются. </vt:lpstr>
      <vt:lpstr> </vt:lpstr>
      <vt:lpstr> </vt:lpstr>
      <vt:lpstr>                           Набрызг Возраст: от пяти лет.  Средства выразительности: точка, фактура. Материалы: бумага, гуашь, жесткая кисть, кусочек плотного картона либо пластика (5x5 см). Способ получения изображения: ребенок набирает краску на кисть и ударяет кистью о картон, который держит над бумагой. Краска разбрызгивается на бумагу. </vt:lpstr>
      <vt:lpstr>Рисование расчёской, зубной щеткой.  Возраст: любой. Средства выразительности: объемность, цвет. Материалы: плотная бумага, акварель, зубная щетка и т.д., вода в блюдечке. Способ получения изображения: Благодаря жестковатым, густым, ровно расположенным щетинкам она позволяет быстро и легко тонировать бумагу или наносить элементы рисунка с разной плотностью густоты краски. Щетку нельзя сильно мочить, то есть полусухую зубную щетку окунаем в гуашь, консистенции кашицы и можно приступать к работе. Способ получения изображения:  обмакивание в жидкую  краску и  рисование по разной  поверхности. </vt:lpstr>
      <vt:lpstr>        Рисование песком (крупой). Возраст: от шести лет. Средства выразительности: объем. Материалы: чистый песок или манная крупа, клей ПВА, картон, кисти для клея, простой карандаш. Способ получения: Ребенок готовит картон нужного цвета, простым карандашом наносит необходимый рисунок, потом каждый предмет по очереди намазывает клеем и посыпает аккуратно песком, лишний песок ссыпает на поднос. Если нужно придать больший объем, то этот предмет намазывает клеем несколько раз по поверхности песка.  </vt:lpstr>
      <vt:lpstr>             Чёрно-белый граттаж              (грунтованный лист ) Возраст: от 5 лет Средства выразительности: линия, штрих, контраст.  Материалы: полукартон, либо плотная бумага белого цвета, свеча, широкая кисть, чёрная тушь, жидкое мыло (примерно одна капля на столовую ложку туши) или зубной порошок, мисочки для туши, палочка с заточенными концами.  Способ получения изображения: ребёнок натирает свечой лист так, чтобы он весь был покрыт слоем воска. Затем на него наносится тушь с жидким мылом, либо зубной порошок, в этом случае он заливается тушью без добавок. После высыхания палочкой процарапывается рисунок. </vt:lpstr>
      <vt:lpstr>                 Цветной граттаж Возраст: от 6 лет Средства выразительности: линия, штрих, цвет. Материалы: цветной картон или плотная бумага, предварительно раскрашенные акварелью либо фломастерами, свеча, широкая кисть, мисочки для гуаши, палочка с заточенными концами. Способ получения изображения: ребёнок натирает свечой лист так, чтобы он весь был покрыт слоем воска. Затем лист закрашиваются гуашью, смешанной с жидким мылом. После высыхания палочкой процарапывается рисунок. Далее возможно дорисовывание недостающих деталей гуашью.</vt:lpstr>
      <vt:lpstr>            Рисование по мокрому Возраст: от пяти лет.  Средства выразительности: точка, фактура. Материалы: бумага, гуашь, жесткая кисть, кусочек плотного картона либо пластика (5x5 см). Способ получения изображения: ребенок набирает краску на кисть и ударяет кистью о картон, который держит над бумагой. Краска разбрызгивается на бумагу.</vt:lpstr>
      <vt:lpstr>Пластилинография </vt:lpstr>
      <vt:lpstr>  2.      На картон наносится тонкий слой пластилина, выравнивается стеком, а рисунок процарапывается стеком или палочкой.   </vt:lpstr>
      <vt:lpstr>   3.      Рисовать пластилином “горошками”, «капельками» и “жгутиками”. Из пластилина катаются горошинки или капельки и выкладываются узором на грунтованную или чистую поверхность картона, заполняя весь рисунок. Техника “жгутиками” несколько сложнее в том, что надо скатать жгутики одинаковой толщины и выкладывать их на рисунок. Можно жгутики соединить вдвое и скрутить, тогда получится красивая косичка, основа контура рисунка.  </vt:lpstr>
      <vt:lpstr> 4.    На картон наносится рисунок, скатываются жгутики, размазываются пальцем к середине, затем заполняется центр элемента рисунка. Можно применять смешенный пластилин для большей цветовой гаммы. Работу можно сделать рельефной, накладывая на листики жилки из пластилина или мазками</vt:lpstr>
      <vt:lpstr>5.     Работа на стекле. В качестве эскиза можно выбрать любую понравившуюся картинку и  перевести ее на стекло, положив стекло на картинку. Это очень простой способ. Ребенок 4-5 лет вполне способен справиться с этой задачей. Далее необходимо подождать когда высохнет эскиз на стекле. Маркер сохнет быстрее (2-3  мин), тушь дольше (10мин). Основа, с нанесенным эскизом, готова! Прежде чем приступить к лепки, необходимо продумать сочетание цвета и подобрать нужные оттенки путем смешивания. Начинаем наносить выбранный цвет на  нужные детали рисунка с той стороны, на которой рисовали эскиз. Равномерно распределяем пальцем пластилин , не выходя за линии эскиза. Толщина слоя не более 2-3 мм. При этом контролируем нанесение пластилина на рисунок с лицевой стороны и подправляем. </vt:lpstr>
      <vt:lpstr>Советы родителям</vt:lpstr>
      <vt:lpstr>Рекомендации педагогам</vt:lpstr>
      <vt:lpstr>Большое спасибо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Нетрадиционная техника рисования</dc:title>
  <dc:creator>Dima</dc:creator>
  <cp:lastModifiedBy>-</cp:lastModifiedBy>
  <cp:revision>145</cp:revision>
  <dcterms:created xsi:type="dcterms:W3CDTF">2012-12-08T09:19:48Z</dcterms:created>
  <dcterms:modified xsi:type="dcterms:W3CDTF">2019-02-27T18:16:51Z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TC300079979990</vt:lpwstr>
  </property>
</Properties>
</file>